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1" r:id="rId3"/>
    <p:sldId id="260" r:id="rId4"/>
    <p:sldId id="263" r:id="rId5"/>
    <p:sldId id="262" r:id="rId6"/>
    <p:sldId id="258" r:id="rId7"/>
    <p:sldId id="265" r:id="rId8"/>
    <p:sldId id="257" r:id="rId9"/>
    <p:sldId id="264" r:id="rId10"/>
    <p:sldId id="267" r:id="rId11"/>
    <p:sldId id="266" r:id="rId12"/>
    <p:sldId id="268" r:id="rId13"/>
  </p:sldIdLst>
  <p:sldSz cx="12192000" cy="6858000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jana Machala" initials="DM" lastIdx="1" clrIdx="0">
    <p:extLst>
      <p:ext uri="{19B8F6BF-5375-455C-9EA6-DF929625EA0E}">
        <p15:presenceInfo xmlns:p15="http://schemas.microsoft.com/office/powerpoint/2012/main" userId="S-1-5-21-1757981266-1326574676-682003330-13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F8B7-5338-4885-B251-5602388E8D24}" type="datetimeFigureOut">
              <a:rPr lang="hr-HR" smtClean="0"/>
              <a:t>18.5.2017.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47804-530A-42E5-82E7-428E939B29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3184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55D90-129B-4CAE-B8C8-43438AE1F64C}" type="datetimeFigureOut">
              <a:rPr lang="hr-HR" smtClean="0"/>
              <a:t>18.5.2017.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0FB5E-2067-488E-88DD-3507BA2A7F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637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FB5E-2067-488E-88DD-3507BA2A7FC6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5930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FB5E-2067-488E-88DD-3507BA2A7FC6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607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FB5E-2067-488E-88DD-3507BA2A7FC6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3227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FB5E-2067-488E-88DD-3507BA2A7FC6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947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FB5E-2067-488E-88DD-3507BA2A7FC6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608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FB5E-2067-488E-88DD-3507BA2A7FC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961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FB5E-2067-488E-88DD-3507BA2A7FC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966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FB5E-2067-488E-88DD-3507BA2A7FC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924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FB5E-2067-488E-88DD-3507BA2A7FC6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0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FB5E-2067-488E-88DD-3507BA2A7FC6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50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FB5E-2067-488E-88DD-3507BA2A7FC6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6725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FB5E-2067-488E-88DD-3507BA2A7FC6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59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055-0A5A-4134-982A-394F4A5A5C2D}" type="datetimeFigureOut">
              <a:rPr lang="hr-HR" smtClean="0"/>
              <a:t>18.5.2017.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4CCF-B5F2-489D-8566-C9B51646D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06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055-0A5A-4134-982A-394F4A5A5C2D}" type="datetimeFigureOut">
              <a:rPr lang="hr-HR" smtClean="0"/>
              <a:t>18.5.2017.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4CCF-B5F2-489D-8566-C9B51646D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74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055-0A5A-4134-982A-394F4A5A5C2D}" type="datetimeFigureOut">
              <a:rPr lang="hr-HR" smtClean="0"/>
              <a:t>18.5.2017.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4CCF-B5F2-489D-8566-C9B51646D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409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055-0A5A-4134-982A-394F4A5A5C2D}" type="datetimeFigureOut">
              <a:rPr lang="hr-HR" smtClean="0"/>
              <a:t>18.5.2017.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4CCF-B5F2-489D-8566-C9B51646D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543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055-0A5A-4134-982A-394F4A5A5C2D}" type="datetimeFigureOut">
              <a:rPr lang="hr-HR" smtClean="0"/>
              <a:t>18.5.2017.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4CCF-B5F2-489D-8566-C9B51646D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325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055-0A5A-4134-982A-394F4A5A5C2D}" type="datetimeFigureOut">
              <a:rPr lang="hr-HR" smtClean="0"/>
              <a:t>18.5.2017.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4CCF-B5F2-489D-8566-C9B51646D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097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055-0A5A-4134-982A-394F4A5A5C2D}" type="datetimeFigureOut">
              <a:rPr lang="hr-HR" smtClean="0"/>
              <a:t>18.5.2017.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4CCF-B5F2-489D-8566-C9B51646D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722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055-0A5A-4134-982A-394F4A5A5C2D}" type="datetimeFigureOut">
              <a:rPr lang="hr-HR" smtClean="0"/>
              <a:t>18.5.2017.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4CCF-B5F2-489D-8566-C9B51646D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005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055-0A5A-4134-982A-394F4A5A5C2D}" type="datetimeFigureOut">
              <a:rPr lang="hr-HR" smtClean="0"/>
              <a:t>18.5.2017.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4CCF-B5F2-489D-8566-C9B51646D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38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055-0A5A-4134-982A-394F4A5A5C2D}" type="datetimeFigureOut">
              <a:rPr lang="hr-HR" smtClean="0"/>
              <a:t>18.5.2017.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4CCF-B5F2-489D-8566-C9B51646D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528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055-0A5A-4134-982A-394F4A5A5C2D}" type="datetimeFigureOut">
              <a:rPr lang="hr-HR" smtClean="0"/>
              <a:t>18.5.2017.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A4CCF-B5F2-489D-8566-C9B51646D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774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AE055-0A5A-4134-982A-394F4A5A5C2D}" type="datetimeFigureOut">
              <a:rPr lang="hr-HR" smtClean="0"/>
              <a:t>18.5.2017.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A4CCF-B5F2-489D-8566-C9B51646D9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310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machala@nsk.h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reskovic@nsk.h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kupnikatalog.nsk.hr/" TargetMode="External"/><Relationship Id="rId7" Type="http://schemas.openxmlformats.org/officeDocument/2006/relationships/hyperlink" Target="http://buki.nsk.h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kupni@nsk.hr" TargetMode="External"/><Relationship Id="rId5" Type="http://schemas.openxmlformats.org/officeDocument/2006/relationships/hyperlink" Target="http://skupni.nsk.hr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kupnikatalog.nsk.hr/" TargetMode="External"/><Relationship Id="rId7" Type="http://schemas.openxmlformats.org/officeDocument/2006/relationships/hyperlink" Target="http://buki.nsk.h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kupni@nsk.hr" TargetMode="External"/><Relationship Id="rId5" Type="http://schemas.openxmlformats.org/officeDocument/2006/relationships/hyperlink" Target="http://skupni.nsk.hr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uki.nsk.hr/wp-content/uploads/2017/03/Smjernice-za-izradu-skupnog-kataloga_2016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so.org/publications/rp/rp-19-201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uki.nsk.h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72732" y="1122363"/>
            <a:ext cx="10792496" cy="23876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Skupni katalog knjižnica iz sustava znanosti i visokog obrazovanja Republike Hrvatske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sz="1800" dirty="0" smtClean="0"/>
          </a:p>
          <a:p>
            <a:endParaRPr lang="hr-HR" sz="1800" dirty="0"/>
          </a:p>
          <a:p>
            <a:r>
              <a:rPr lang="hr-HR" sz="1800" dirty="0" smtClean="0"/>
              <a:t>Dr</a:t>
            </a:r>
            <a:r>
              <a:rPr lang="hr-HR" sz="1800" dirty="0" smtClean="0"/>
              <a:t>. </a:t>
            </a:r>
            <a:r>
              <a:rPr lang="hr-HR" sz="1800" dirty="0" err="1" smtClean="0"/>
              <a:t>sc</a:t>
            </a:r>
            <a:r>
              <a:rPr lang="hr-HR" sz="1800" dirty="0" smtClean="0"/>
              <a:t>. Dijana Machala, </a:t>
            </a:r>
            <a:r>
              <a:rPr lang="hr-HR" sz="1800" dirty="0" smtClean="0">
                <a:hlinkClick r:id="rId3"/>
              </a:rPr>
              <a:t>dmachala@nsk.hr</a:t>
            </a:r>
            <a:endParaRPr lang="hr-HR" sz="1800" dirty="0" smtClean="0"/>
          </a:p>
          <a:p>
            <a:r>
              <a:rPr lang="hr-HR" sz="1800" dirty="0" smtClean="0"/>
              <a:t>Marko Orešković, </a:t>
            </a:r>
            <a:r>
              <a:rPr lang="hr-HR" sz="1800" dirty="0" smtClean="0">
                <a:hlinkClick r:id="rId4"/>
              </a:rPr>
              <a:t>moreskovic@nsk.hr</a:t>
            </a:r>
            <a:endParaRPr lang="hr-HR" sz="1800" dirty="0" smtClean="0"/>
          </a:p>
          <a:p>
            <a:r>
              <a:rPr lang="hr-HR" sz="1800" dirty="0" smtClean="0"/>
              <a:t>Nacionalna i sveučilišna knjižnica u Zagrebu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1899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248" y="1356851"/>
            <a:ext cx="6504237" cy="536390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/>
                </a:solidFill>
              </a:rPr>
              <a:t>Skupni katalog – temeljne značajke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6" name="Oblačić s crtom 1 (bez obruba) 5"/>
          <p:cNvSpPr/>
          <p:nvPr/>
        </p:nvSpPr>
        <p:spPr>
          <a:xfrm>
            <a:off x="8010930" y="1789293"/>
            <a:ext cx="2241754" cy="484239"/>
          </a:xfrm>
          <a:prstGeom prst="callout1">
            <a:avLst>
              <a:gd name="adj1" fmla="val 53267"/>
              <a:gd name="adj2" fmla="val -2631"/>
              <a:gd name="adj3" fmla="val 250572"/>
              <a:gd name="adj4" fmla="val -41843"/>
            </a:avLst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err="1" smtClean="0">
                <a:solidFill>
                  <a:schemeClr val="tx1"/>
                </a:solidFill>
              </a:rPr>
              <a:t>FRBRizirani</a:t>
            </a:r>
            <a:r>
              <a:rPr lang="hr-HR" sz="1400" b="1" dirty="0" smtClean="0">
                <a:solidFill>
                  <a:schemeClr val="tx1"/>
                </a:solidFill>
              </a:rPr>
              <a:t> prikaz:</a:t>
            </a:r>
          </a:p>
          <a:p>
            <a:r>
              <a:rPr lang="hr-HR" sz="1400" b="1" dirty="0" smtClean="0">
                <a:solidFill>
                  <a:schemeClr val="tx1"/>
                </a:solidFill>
              </a:rPr>
              <a:t>Prikaz ostalih izdanja  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7" name="Oblačić s crtom 2 (bez obruba) 6"/>
          <p:cNvSpPr/>
          <p:nvPr/>
        </p:nvSpPr>
        <p:spPr>
          <a:xfrm>
            <a:off x="221228" y="3708706"/>
            <a:ext cx="1816510" cy="1111590"/>
          </a:xfrm>
          <a:prstGeom prst="callout2">
            <a:avLst>
              <a:gd name="adj1" fmla="val 39216"/>
              <a:gd name="adj2" fmla="val 103380"/>
              <a:gd name="adj3" fmla="val 25259"/>
              <a:gd name="adj4" fmla="val 113441"/>
              <a:gd name="adj5" fmla="val 61090"/>
              <a:gd name="adj6" fmla="val 206164"/>
            </a:avLst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1"/>
                </a:solidFill>
              </a:rPr>
              <a:t>Višerazinski zapis s poveznicama na zapise niže i više bibliografske razine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1" name="Oblačić s crtom 2 10"/>
          <p:cNvSpPr/>
          <p:nvPr/>
        </p:nvSpPr>
        <p:spPr>
          <a:xfrm>
            <a:off x="7509484" y="2857198"/>
            <a:ext cx="4318721" cy="358293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0144"/>
              <a:gd name="adj6" fmla="val -69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141" y="2955517"/>
            <a:ext cx="4139543" cy="3389670"/>
          </a:xfrm>
          <a:prstGeom prst="rect">
            <a:avLst/>
          </a:prstGeom>
        </p:spPr>
      </p:pic>
      <p:sp>
        <p:nvSpPr>
          <p:cNvPr id="15" name="Elipsa 14"/>
          <p:cNvSpPr/>
          <p:nvPr/>
        </p:nvSpPr>
        <p:spPr>
          <a:xfrm>
            <a:off x="9389806" y="5584723"/>
            <a:ext cx="1179871" cy="599767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/>
          <p:cNvSpPr/>
          <p:nvPr/>
        </p:nvSpPr>
        <p:spPr>
          <a:xfrm>
            <a:off x="10009238" y="3460955"/>
            <a:ext cx="894735" cy="452284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blačić s crtom 2 (bez obruba) 17"/>
          <p:cNvSpPr/>
          <p:nvPr/>
        </p:nvSpPr>
        <p:spPr>
          <a:xfrm>
            <a:off x="4841183" y="5584723"/>
            <a:ext cx="2509633" cy="826183"/>
          </a:xfrm>
          <a:prstGeom prst="callout2">
            <a:avLst>
              <a:gd name="adj1" fmla="val 39216"/>
              <a:gd name="adj2" fmla="val 103380"/>
              <a:gd name="adj3" fmla="val 13358"/>
              <a:gd name="adj4" fmla="val 113441"/>
              <a:gd name="adj5" fmla="val 36018"/>
              <a:gd name="adj6" fmla="val 178182"/>
            </a:avLst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>
                <a:solidFill>
                  <a:schemeClr val="tx1"/>
                </a:solidFill>
              </a:rPr>
              <a:t>informacije o dostupnosti te raspoloživosti primjeraka za posudbu u realnome vremenu</a:t>
            </a:r>
          </a:p>
        </p:txBody>
      </p:sp>
    </p:spTree>
    <p:extLst>
      <p:ext uri="{BB962C8B-B14F-4D97-AF65-F5344CB8AC3E}">
        <p14:creationId xmlns:p14="http://schemas.microsoft.com/office/powerpoint/2010/main" val="6670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/>
                </a:solidFill>
              </a:rPr>
              <a:t>Skupni katalog – temeljne značajke</a:t>
            </a:r>
            <a:endParaRPr lang="hr-HR" b="1" dirty="0">
              <a:solidFill>
                <a:schemeClr val="tx2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309" y="1533431"/>
            <a:ext cx="5847349" cy="4781924"/>
          </a:xfrm>
          <a:prstGeom prst="rect">
            <a:avLst/>
          </a:prstGeom>
        </p:spPr>
      </p:pic>
      <p:sp>
        <p:nvSpPr>
          <p:cNvPr id="8" name="Oblačić s crtom 2 7"/>
          <p:cNvSpPr/>
          <p:nvPr/>
        </p:nvSpPr>
        <p:spPr>
          <a:xfrm>
            <a:off x="9180871" y="5506653"/>
            <a:ext cx="2172929" cy="661219"/>
          </a:xfrm>
          <a:prstGeom prst="borderCallout2">
            <a:avLst>
              <a:gd name="adj1" fmla="val 18750"/>
              <a:gd name="adj2" fmla="val -8333"/>
              <a:gd name="adj3" fmla="val 41055"/>
              <a:gd name="adj4" fmla="val -37029"/>
              <a:gd name="adj5" fmla="val 52993"/>
              <a:gd name="adj6" fmla="val -48026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uvoz podataka iz vanjskih izvora (Google </a:t>
            </a:r>
            <a:r>
              <a:rPr lang="hr-HR" sz="1400" b="1" dirty="0" err="1">
                <a:solidFill>
                  <a:schemeClr val="tx1"/>
                </a:solidFill>
              </a:rPr>
              <a:t>Books</a:t>
            </a:r>
            <a:r>
              <a:rPr lang="hr-HR" sz="1400" b="1" dirty="0">
                <a:solidFill>
                  <a:schemeClr val="tx1"/>
                </a:solidFill>
              </a:rPr>
              <a:t> i dr.) 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13" y="1516812"/>
            <a:ext cx="4278180" cy="5208454"/>
          </a:xfrm>
          <a:prstGeom prst="rect">
            <a:avLst/>
          </a:prstGeom>
        </p:spPr>
      </p:pic>
      <p:sp>
        <p:nvSpPr>
          <p:cNvPr id="13" name="Oblačić s crtom 2 12"/>
          <p:cNvSpPr/>
          <p:nvPr/>
        </p:nvSpPr>
        <p:spPr>
          <a:xfrm>
            <a:off x="3463413" y="4960961"/>
            <a:ext cx="2172929" cy="661219"/>
          </a:xfrm>
          <a:prstGeom prst="borderCallout2">
            <a:avLst>
              <a:gd name="adj1" fmla="val 18750"/>
              <a:gd name="adj2" fmla="val -8333"/>
              <a:gd name="adj3" fmla="val 41055"/>
              <a:gd name="adj4" fmla="val -37029"/>
              <a:gd name="adj5" fmla="val 52993"/>
              <a:gd name="adj6" fmla="val -53456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Prikaz podataka o dostupnosti građe u realnom vremenu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4" name="Oblačić s crtom 2 13"/>
          <p:cNvSpPr/>
          <p:nvPr/>
        </p:nvSpPr>
        <p:spPr>
          <a:xfrm>
            <a:off x="3463412" y="3708988"/>
            <a:ext cx="2172929" cy="661219"/>
          </a:xfrm>
          <a:prstGeom prst="borderCallout2">
            <a:avLst>
              <a:gd name="adj1" fmla="val 18750"/>
              <a:gd name="adj2" fmla="val -8333"/>
              <a:gd name="adj3" fmla="val 21724"/>
              <a:gd name="adj4" fmla="val -27979"/>
              <a:gd name="adj5" fmla="val 20279"/>
              <a:gd name="adj6" fmla="val -57981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Prikaz podataka o dostupnosti građe u realnom vremenu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5636341" y="2281442"/>
            <a:ext cx="4630994" cy="1169681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45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2190" y="365125"/>
            <a:ext cx="10371610" cy="1325563"/>
          </a:xfrm>
        </p:spPr>
        <p:txBody>
          <a:bodyPr/>
          <a:lstStyle/>
          <a:p>
            <a:r>
              <a:rPr lang="hr-HR" b="1" dirty="0" smtClean="0">
                <a:solidFill>
                  <a:schemeClr val="tx2"/>
                </a:solidFill>
              </a:rPr>
              <a:t>Testna inačica Skupnoga kataloga</a:t>
            </a:r>
            <a:endParaRPr lang="hr-HR" b="1" dirty="0">
              <a:solidFill>
                <a:schemeClr val="tx2"/>
              </a:solidFill>
            </a:endParaRPr>
          </a:p>
        </p:txBody>
      </p:sp>
      <p:pic>
        <p:nvPicPr>
          <p:cNvPr id="4" name="Rezervirano mjesto sadržaja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9971" r="17505" b="49019"/>
          <a:stretch/>
        </p:blipFill>
        <p:spPr>
          <a:xfrm>
            <a:off x="982191" y="1879371"/>
            <a:ext cx="6067538" cy="374775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171040" y="1879371"/>
            <a:ext cx="33450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200" dirty="0" smtClean="0"/>
              <a:t>Adresa skupnog kataloga</a:t>
            </a:r>
          </a:p>
          <a:p>
            <a:pPr algn="r"/>
            <a:r>
              <a:rPr lang="hr-HR" sz="2200" dirty="0" smtClean="0">
                <a:hlinkClick r:id="rId3"/>
              </a:rPr>
              <a:t>http://skupnikatalog.nsk.hr</a:t>
            </a:r>
            <a:endParaRPr lang="hr-HR" sz="2200" dirty="0" smtClean="0"/>
          </a:p>
          <a:p>
            <a:pPr algn="r"/>
            <a:r>
              <a:rPr lang="hr-HR" sz="2200" dirty="0" smtClean="0">
                <a:hlinkClick r:id="rId5"/>
              </a:rPr>
              <a:t>http://skupni.nsk.hr</a:t>
            </a:r>
            <a:r>
              <a:rPr lang="hr-HR" sz="2200" dirty="0" smtClean="0"/>
              <a:t>  </a:t>
            </a:r>
          </a:p>
          <a:p>
            <a:pPr algn="r"/>
            <a:endParaRPr lang="hr-HR" sz="2200" dirty="0" smtClean="0"/>
          </a:p>
          <a:p>
            <a:pPr algn="r"/>
            <a:r>
              <a:rPr lang="hr-HR" sz="2200" dirty="0" smtClean="0"/>
              <a:t>Prijedlozi i komentari</a:t>
            </a:r>
          </a:p>
          <a:p>
            <a:pPr algn="r"/>
            <a:r>
              <a:rPr lang="hr-HR" sz="2200" dirty="0" smtClean="0">
                <a:hlinkClick r:id="rId6"/>
              </a:rPr>
              <a:t>skupni@nsk.hr</a:t>
            </a:r>
            <a:endParaRPr lang="hr-HR" sz="2200" dirty="0" smtClean="0"/>
          </a:p>
          <a:p>
            <a:pPr algn="r"/>
            <a:endParaRPr lang="hr-HR" dirty="0" smtClean="0"/>
          </a:p>
          <a:p>
            <a:pPr algn="r"/>
            <a:r>
              <a:rPr lang="hr-HR" sz="2200" dirty="0" smtClean="0"/>
              <a:t>Detaljnije informacije</a:t>
            </a:r>
          </a:p>
          <a:p>
            <a:pPr algn="r"/>
            <a:r>
              <a:rPr lang="hr-HR" sz="2200" dirty="0" smtClean="0">
                <a:hlinkClick r:id="rId7"/>
              </a:rPr>
              <a:t>http://buki.nsk.hr</a:t>
            </a:r>
            <a:endParaRPr lang="hr-HR" sz="2200" dirty="0" smtClean="0"/>
          </a:p>
          <a:p>
            <a:pPr algn="ctr"/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6918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2190" y="365125"/>
            <a:ext cx="10371610" cy="1325563"/>
          </a:xfrm>
        </p:spPr>
        <p:txBody>
          <a:bodyPr/>
          <a:lstStyle/>
          <a:p>
            <a:r>
              <a:rPr lang="hr-HR" b="1" dirty="0" smtClean="0">
                <a:solidFill>
                  <a:schemeClr val="tx2"/>
                </a:solidFill>
              </a:rPr>
              <a:t>Testna inačica Skupnoga kataloga</a:t>
            </a:r>
            <a:endParaRPr lang="hr-HR" b="1" dirty="0">
              <a:solidFill>
                <a:schemeClr val="tx2"/>
              </a:solidFill>
            </a:endParaRPr>
          </a:p>
        </p:txBody>
      </p:sp>
      <p:pic>
        <p:nvPicPr>
          <p:cNvPr id="4" name="Rezervirano mjesto sadržaja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9971" r="17505" b="49019"/>
          <a:stretch/>
        </p:blipFill>
        <p:spPr>
          <a:xfrm>
            <a:off x="982191" y="1879371"/>
            <a:ext cx="6067538" cy="374775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171040" y="1879371"/>
            <a:ext cx="33450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200" dirty="0" smtClean="0"/>
              <a:t>Adresa skupnog kataloga</a:t>
            </a:r>
          </a:p>
          <a:p>
            <a:pPr algn="r"/>
            <a:r>
              <a:rPr lang="hr-HR" sz="2200" dirty="0" smtClean="0">
                <a:hlinkClick r:id="rId3"/>
              </a:rPr>
              <a:t>http://skupnikatalog.nsk.hr</a:t>
            </a:r>
            <a:endParaRPr lang="hr-HR" sz="2200" dirty="0" smtClean="0"/>
          </a:p>
          <a:p>
            <a:pPr algn="r"/>
            <a:r>
              <a:rPr lang="hr-HR" sz="2200" dirty="0" smtClean="0">
                <a:hlinkClick r:id="rId5"/>
              </a:rPr>
              <a:t>http://skupni.nsk.hr</a:t>
            </a:r>
            <a:r>
              <a:rPr lang="hr-HR" sz="2200" dirty="0" smtClean="0"/>
              <a:t>  </a:t>
            </a:r>
          </a:p>
          <a:p>
            <a:pPr algn="r"/>
            <a:endParaRPr lang="hr-HR" sz="2200" dirty="0" smtClean="0"/>
          </a:p>
          <a:p>
            <a:pPr algn="r"/>
            <a:r>
              <a:rPr lang="hr-HR" sz="2200" dirty="0" smtClean="0"/>
              <a:t>Prijedlozi i komentari</a:t>
            </a:r>
          </a:p>
          <a:p>
            <a:pPr algn="r"/>
            <a:r>
              <a:rPr lang="hr-HR" sz="2200" dirty="0" smtClean="0">
                <a:hlinkClick r:id="rId6"/>
              </a:rPr>
              <a:t>skupni@nsk.hr</a:t>
            </a:r>
            <a:endParaRPr lang="hr-HR" sz="2200" dirty="0" smtClean="0"/>
          </a:p>
          <a:p>
            <a:pPr algn="r"/>
            <a:endParaRPr lang="hr-HR" dirty="0" smtClean="0"/>
          </a:p>
          <a:p>
            <a:pPr algn="r"/>
            <a:r>
              <a:rPr lang="hr-HR" sz="2200" dirty="0" smtClean="0"/>
              <a:t>Detaljnije informacije</a:t>
            </a:r>
          </a:p>
          <a:p>
            <a:pPr algn="r"/>
            <a:r>
              <a:rPr lang="hr-HR" sz="2200" dirty="0" smtClean="0">
                <a:hlinkClick r:id="rId7"/>
              </a:rPr>
              <a:t>http://buki.nsk.hr</a:t>
            </a:r>
            <a:endParaRPr lang="hr-HR" sz="2200" dirty="0" smtClean="0"/>
          </a:p>
          <a:p>
            <a:pPr algn="ctr"/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41491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/>
                </a:solidFill>
              </a:rPr>
              <a:t>Skupni katalog – projektno planiranje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1" y="1575412"/>
            <a:ext cx="9898626" cy="4992536"/>
          </a:xfrm>
        </p:spPr>
        <p:txBody>
          <a:bodyPr>
            <a:normAutofit fontScale="62500" lnSpcReduction="20000"/>
          </a:bodyPr>
          <a:lstStyle/>
          <a:p>
            <a:r>
              <a:rPr lang="hr-HR" b="1" dirty="0" smtClean="0"/>
              <a:t>Pravni okvir, projekti i relevantni dokumenti:</a:t>
            </a:r>
          </a:p>
          <a:p>
            <a:pPr marL="0" indent="0">
              <a:buNone/>
            </a:pPr>
            <a:endParaRPr lang="hr-HR" b="1" dirty="0" smtClean="0"/>
          </a:p>
          <a:p>
            <a:pPr lvl="1"/>
            <a:r>
              <a:rPr lang="hr-HR" dirty="0" smtClean="0"/>
              <a:t>Zakon o knjižnicama, Statut NSK, Strategija NSK </a:t>
            </a:r>
            <a:r>
              <a:rPr lang="hr-HR" dirty="0" smtClean="0"/>
              <a:t>2016-2020, </a:t>
            </a:r>
            <a:r>
              <a:rPr lang="pl-PL" dirty="0"/>
              <a:t>Strategija obrazovanja, znanosti i tehnologije</a:t>
            </a:r>
            <a:endParaRPr lang="hr-HR" dirty="0" smtClean="0"/>
          </a:p>
          <a:p>
            <a:pPr lvl="2"/>
            <a:r>
              <a:rPr lang="hr-HR" b="1" dirty="0"/>
              <a:t>Projekt informatizacije NSB i </a:t>
            </a:r>
            <a:r>
              <a:rPr lang="hr-HR" b="1" dirty="0" smtClean="0"/>
              <a:t>BIS-a.</a:t>
            </a:r>
          </a:p>
          <a:p>
            <a:pPr marL="1371600" lvl="3" indent="0">
              <a:buNone/>
            </a:pPr>
            <a:r>
              <a:rPr lang="hr-HR" i="1" dirty="0" err="1" smtClean="0"/>
              <a:t>Stipanov</a:t>
            </a:r>
            <a:r>
              <a:rPr lang="hr-HR" i="1" dirty="0"/>
              <a:t>, J. Integralni informacijski sustav NSB. Zagreb: Nacionalna i sveučilišna knjižnica, 1990</a:t>
            </a:r>
            <a:r>
              <a:rPr lang="hr-HR" i="1" dirty="0" smtClean="0"/>
              <a:t>.</a:t>
            </a:r>
          </a:p>
          <a:p>
            <a:pPr lvl="2"/>
            <a:r>
              <a:rPr lang="hr-HR" dirty="0" smtClean="0"/>
              <a:t>Nacionalni </a:t>
            </a:r>
            <a:r>
              <a:rPr lang="hr-HR" dirty="0"/>
              <a:t>informacijski sustav knjižnica Republike Hrvatske – </a:t>
            </a:r>
            <a:r>
              <a:rPr lang="hr-HR" b="1" dirty="0" smtClean="0"/>
              <a:t>NISKA</a:t>
            </a:r>
            <a:r>
              <a:rPr lang="hr-HR" dirty="0" smtClean="0"/>
              <a:t>.</a:t>
            </a:r>
          </a:p>
          <a:p>
            <a:pPr marL="1371600" lvl="3" indent="0">
              <a:buNone/>
            </a:pPr>
            <a:r>
              <a:rPr lang="hr-HR" i="1" dirty="0" smtClean="0"/>
              <a:t>Sporazum Ministarstva kulture i Ministarstva znanosti i tehnologije o zajedničkom pokretanju i izvedbi projekta "Nacionalni informacijski sustav knjižnica Republike Hrvatske" – NISKA, 1997.</a:t>
            </a:r>
          </a:p>
          <a:p>
            <a:pPr lvl="2"/>
            <a:r>
              <a:rPr lang="hr-HR" b="1" dirty="0" smtClean="0"/>
              <a:t>NISKA II</a:t>
            </a:r>
          </a:p>
          <a:p>
            <a:pPr marL="1371600" lvl="3" indent="0">
              <a:buNone/>
            </a:pPr>
            <a:r>
              <a:rPr lang="hr-HR" i="1" dirty="0" smtClean="0"/>
              <a:t>Sporazum o nastavku suradnje na izvedbi projekta „Nacionalni informacijski sustav knjižnica Republike Hrvatske – NISKA, 2003 (Klasa: 650-03/98-1/26, </a:t>
            </a:r>
            <a:r>
              <a:rPr lang="hr-HR" i="1" dirty="0" err="1" smtClean="0"/>
              <a:t>ur</a:t>
            </a:r>
            <a:r>
              <a:rPr lang="hr-HR" i="1" dirty="0" smtClean="0"/>
              <a:t>. broj 533-03-00-38).</a:t>
            </a:r>
          </a:p>
          <a:p>
            <a:pPr lvl="2"/>
            <a:r>
              <a:rPr lang="hr-HR" b="1" dirty="0" smtClean="0"/>
              <a:t>Model </a:t>
            </a:r>
            <a:r>
              <a:rPr lang="hr-HR" b="1" dirty="0"/>
              <a:t>sveučilišnog knjižničnog sustava Sveučilišta u </a:t>
            </a:r>
            <a:r>
              <a:rPr lang="hr-HR" b="1" dirty="0" smtClean="0"/>
              <a:t>Zagrebu</a:t>
            </a:r>
            <a:r>
              <a:rPr lang="hr-HR" dirty="0" smtClean="0"/>
              <a:t>.</a:t>
            </a:r>
          </a:p>
          <a:p>
            <a:pPr marL="1371600" lvl="3" indent="0">
              <a:buNone/>
            </a:pPr>
            <a:r>
              <a:rPr lang="hr-HR" i="1" dirty="0" smtClean="0"/>
              <a:t>Mihalić</a:t>
            </a:r>
            <a:r>
              <a:rPr lang="hr-HR" i="1" dirty="0"/>
              <a:t>, M. Model sveučilišnog knjižničnog sustava Sveučilišta u Zagrebu. Zagreb, Nacionalna i sveučilišna </a:t>
            </a:r>
            <a:r>
              <a:rPr lang="hr-HR" i="1" dirty="0" smtClean="0"/>
              <a:t> knjižnica </a:t>
            </a:r>
            <a:r>
              <a:rPr lang="hr-HR" i="1" dirty="0"/>
              <a:t>u Zagrebu, 2006.</a:t>
            </a:r>
          </a:p>
          <a:p>
            <a:pPr lvl="2"/>
            <a:r>
              <a:rPr lang="hr-HR" b="1" dirty="0" smtClean="0"/>
              <a:t>Projekt </a:t>
            </a:r>
            <a:r>
              <a:rPr lang="hr-HR" b="1" dirty="0"/>
              <a:t>implementacije </a:t>
            </a:r>
            <a:r>
              <a:rPr lang="hr-HR" b="1" dirty="0" smtClean="0"/>
              <a:t>integriranoga </a:t>
            </a:r>
            <a:r>
              <a:rPr lang="hr-HR" b="1" dirty="0"/>
              <a:t>knjižničnog sustava Nacionalne i sveučilišne knjižnice u Zagrebu, visokoškolskih i znanstvenih </a:t>
            </a:r>
            <a:r>
              <a:rPr lang="hr-HR" b="1" dirty="0" smtClean="0"/>
              <a:t>knjižnica</a:t>
            </a:r>
            <a:r>
              <a:rPr lang="hr-HR" dirty="0" smtClean="0"/>
              <a:t>. </a:t>
            </a:r>
          </a:p>
          <a:p>
            <a:pPr marL="1371600" lvl="3" indent="0">
              <a:buNone/>
            </a:pPr>
            <a:r>
              <a:rPr lang="hr-HR" i="1" dirty="0" smtClean="0"/>
              <a:t>Sporazum </a:t>
            </a:r>
            <a:r>
              <a:rPr lang="hr-HR" i="1" dirty="0"/>
              <a:t>o suradnji između Nacionalne i sveučilišne knjižnice u Zagrebu i Sveučilišta u Zagrebu, 2011</a:t>
            </a:r>
            <a:r>
              <a:rPr lang="hr-HR" i="1" dirty="0" smtClean="0"/>
              <a:t>.</a:t>
            </a:r>
          </a:p>
          <a:p>
            <a:pPr lvl="2"/>
            <a:r>
              <a:rPr lang="hr-HR" b="1" i="1" dirty="0" smtClean="0"/>
              <a:t>Projekt uspostave skupnoga kataloga knjižnica iz sustava znanosti i visokoga obrazovanja</a:t>
            </a:r>
            <a:r>
              <a:rPr lang="hr-HR" i="1" dirty="0" smtClean="0"/>
              <a:t>.</a:t>
            </a:r>
          </a:p>
          <a:p>
            <a:pPr marL="1371600" lvl="3" indent="0">
              <a:buNone/>
            </a:pPr>
            <a:r>
              <a:rPr lang="hr-HR" i="1" dirty="0" smtClean="0"/>
              <a:t>Smjernice </a:t>
            </a:r>
            <a:r>
              <a:rPr lang="hr-HR" i="1" dirty="0"/>
              <a:t>za izradu skupnog kataloga </a:t>
            </a:r>
            <a:r>
              <a:rPr lang="hr-HR" i="1" dirty="0" smtClean="0"/>
              <a:t>knjižnica iz </a:t>
            </a:r>
            <a:r>
              <a:rPr lang="hr-HR" i="1" dirty="0"/>
              <a:t>sustava znanosti i visokog </a:t>
            </a:r>
            <a:r>
              <a:rPr lang="hr-HR" i="1" dirty="0" smtClean="0"/>
              <a:t>obrazovanja / Dijana Machala, urednica. Zagreb: Nacionalna i sveučilišna knjižnica u Zagrebu, </a:t>
            </a:r>
            <a:r>
              <a:rPr lang="hr-HR" i="1" dirty="0" smtClean="0"/>
              <a:t>2016. </a:t>
            </a:r>
            <a:r>
              <a:rPr lang="hr-HR" i="1" dirty="0" smtClean="0"/>
              <a:t>Dostupno na</a:t>
            </a:r>
            <a:r>
              <a:rPr lang="hr-HR" i="1" dirty="0"/>
              <a:t>: </a:t>
            </a:r>
            <a:r>
              <a:rPr lang="hr-HR" i="1" dirty="0">
                <a:hlinkClick r:id="rId3"/>
              </a:rPr>
              <a:t>http://</a:t>
            </a:r>
            <a:r>
              <a:rPr lang="hr-HR" i="1" dirty="0" smtClean="0">
                <a:hlinkClick r:id="rId3"/>
              </a:rPr>
              <a:t>buki.nsk.hr/wp-content/uploads/2017/03/Smjernice-za-izradu-skupnog-kataloga_2016.docx</a:t>
            </a:r>
            <a:r>
              <a:rPr lang="hr-HR" i="1" dirty="0" smtClean="0"/>
              <a:t> </a:t>
            </a:r>
          </a:p>
          <a:p>
            <a:pPr marL="1371600" lvl="3" indent="0">
              <a:buNone/>
            </a:pPr>
            <a:endParaRPr lang="hr-HR" i="1" dirty="0"/>
          </a:p>
          <a:p>
            <a:pPr lvl="1"/>
            <a:r>
              <a:rPr lang="hr-HR" dirty="0"/>
              <a:t>NISO. (2014). Open </a:t>
            </a:r>
            <a:r>
              <a:rPr lang="hr-HR" dirty="0" err="1"/>
              <a:t>Discovery</a:t>
            </a:r>
            <a:r>
              <a:rPr lang="hr-HR" dirty="0"/>
              <a:t> </a:t>
            </a:r>
            <a:r>
              <a:rPr lang="hr-HR" dirty="0" err="1"/>
              <a:t>Initiative</a:t>
            </a:r>
            <a:r>
              <a:rPr lang="hr-HR" dirty="0"/>
              <a:t>: </a:t>
            </a:r>
            <a:r>
              <a:rPr lang="hr-HR" dirty="0" err="1"/>
              <a:t>Promoting</a:t>
            </a:r>
            <a:r>
              <a:rPr lang="hr-HR" dirty="0"/>
              <a:t> Transparency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Discovery</a:t>
            </a:r>
            <a:r>
              <a:rPr lang="hr-HR" dirty="0"/>
              <a:t>. NISO </a:t>
            </a:r>
            <a:r>
              <a:rPr lang="hr-HR" dirty="0" smtClean="0"/>
              <a:t>RP-19-2014. Baltimore</a:t>
            </a:r>
            <a:r>
              <a:rPr lang="hr-HR" dirty="0"/>
              <a:t>, MD: National </a:t>
            </a:r>
            <a:r>
              <a:rPr lang="hr-HR" dirty="0" err="1"/>
              <a:t>Information</a:t>
            </a:r>
            <a:r>
              <a:rPr lang="hr-HR" dirty="0"/>
              <a:t> </a:t>
            </a:r>
            <a:r>
              <a:rPr lang="hr-HR" dirty="0" err="1"/>
              <a:t>Standards</a:t>
            </a:r>
            <a:r>
              <a:rPr lang="hr-HR" dirty="0"/>
              <a:t> </a:t>
            </a:r>
            <a:r>
              <a:rPr lang="hr-HR" dirty="0" err="1"/>
              <a:t>Organization</a:t>
            </a:r>
            <a:r>
              <a:rPr lang="hr-HR" dirty="0"/>
              <a:t>. </a:t>
            </a:r>
            <a:r>
              <a:rPr lang="hr-HR" dirty="0" smtClean="0"/>
              <a:t>Dostupno na: </a:t>
            </a:r>
            <a:r>
              <a:rPr lang="hr-HR" dirty="0" smtClean="0">
                <a:hlinkClick r:id="rId4"/>
              </a:rPr>
              <a:t>http</a:t>
            </a:r>
            <a:r>
              <a:rPr lang="hr-HR" dirty="0">
                <a:hlinkClick r:id="rId4"/>
              </a:rPr>
              <a:t>://</a:t>
            </a:r>
            <a:r>
              <a:rPr lang="hr-HR" dirty="0" smtClean="0">
                <a:hlinkClick r:id="rId4"/>
              </a:rPr>
              <a:t>www.niso.org/publications/rp/rp-19-2014</a:t>
            </a:r>
            <a:r>
              <a:rPr lang="hr-HR" dirty="0" smtClean="0"/>
              <a:t> </a:t>
            </a:r>
            <a:endParaRPr lang="hr-HR" dirty="0"/>
          </a:p>
          <a:p>
            <a:pPr marL="45720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98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/>
                </a:solidFill>
              </a:rPr>
              <a:t>Skupni katalog – ciljevi i zahtjevi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1" y="1527383"/>
            <a:ext cx="8846573" cy="5138888"/>
          </a:xfrm>
        </p:spPr>
        <p:txBody>
          <a:bodyPr>
            <a:normAutofit fontScale="62500" lnSpcReduction="20000"/>
          </a:bodyPr>
          <a:lstStyle/>
          <a:p>
            <a:r>
              <a:rPr lang="hr-HR" sz="2400" b="1" dirty="0" smtClean="0"/>
              <a:t>Zahtjevi skupnoga kataloga: </a:t>
            </a:r>
          </a:p>
          <a:p>
            <a:pPr lvl="1"/>
            <a:r>
              <a:rPr lang="hr-HR" sz="2000" dirty="0" smtClean="0"/>
              <a:t>Integracija knjižničnih fondova temeljnih na upotrebi </a:t>
            </a:r>
            <a:r>
              <a:rPr lang="hr-HR" sz="2000" b="1" dirty="0" smtClean="0"/>
              <a:t>različitih knjižničnih programa</a:t>
            </a:r>
            <a:r>
              <a:rPr lang="hr-HR" sz="2000" dirty="0" smtClean="0"/>
              <a:t>:</a:t>
            </a:r>
          </a:p>
          <a:p>
            <a:pPr lvl="2"/>
            <a:r>
              <a:rPr lang="hr-HR" dirty="0" err="1" smtClean="0"/>
              <a:t>Aleph</a:t>
            </a:r>
            <a:r>
              <a:rPr lang="hr-HR" dirty="0" smtClean="0"/>
              <a:t>, </a:t>
            </a:r>
            <a:r>
              <a:rPr lang="hr-HR" dirty="0" err="1" smtClean="0"/>
              <a:t>Koha</a:t>
            </a:r>
            <a:r>
              <a:rPr lang="hr-HR" dirty="0" smtClean="0"/>
              <a:t>, </a:t>
            </a:r>
            <a:r>
              <a:rPr lang="hr-HR" dirty="0" err="1" smtClean="0">
                <a:sym typeface="Wingdings" panose="05000000000000000000" pitchFamily="2" charset="2"/>
              </a:rPr>
              <a:t>Metel</a:t>
            </a:r>
            <a:r>
              <a:rPr lang="hr-HR" dirty="0" smtClean="0">
                <a:sym typeface="Wingdings" panose="05000000000000000000" pitchFamily="2" charset="2"/>
              </a:rPr>
              <a:t>, </a:t>
            </a:r>
            <a:r>
              <a:rPr lang="hr-HR" dirty="0" err="1" smtClean="0">
                <a:sym typeface="Wingdings" panose="05000000000000000000" pitchFamily="2" charset="2"/>
              </a:rPr>
              <a:t>Zaki</a:t>
            </a:r>
            <a:r>
              <a:rPr lang="hr-HR" dirty="0" smtClean="0">
                <a:sym typeface="Wingdings" panose="05000000000000000000" pitchFamily="2" charset="2"/>
              </a:rPr>
              <a:t>, </a:t>
            </a:r>
            <a:r>
              <a:rPr lang="hr-HR" dirty="0" err="1" smtClean="0">
                <a:sym typeface="Wingdings" panose="05000000000000000000" pitchFamily="2" charset="2"/>
              </a:rPr>
              <a:t>Crolist</a:t>
            </a:r>
            <a:endParaRPr lang="hr-HR" dirty="0" smtClean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hr-HR" sz="1600" dirty="0" smtClean="0">
              <a:sym typeface="Wingdings" panose="05000000000000000000" pitchFamily="2" charset="2"/>
            </a:endParaRPr>
          </a:p>
          <a:p>
            <a:pPr lvl="1"/>
            <a:r>
              <a:rPr lang="hr-HR" sz="2000" dirty="0" smtClean="0">
                <a:sym typeface="Wingdings" panose="05000000000000000000" pitchFamily="2" charset="2"/>
              </a:rPr>
              <a:t>Integracija knjižničnih fondova </a:t>
            </a:r>
            <a:r>
              <a:rPr lang="hr-HR" sz="2000" b="1" dirty="0" smtClean="0">
                <a:sym typeface="Wingdings" panose="05000000000000000000" pitchFamily="2" charset="2"/>
              </a:rPr>
              <a:t>različitih modela bibliografske kontrole</a:t>
            </a:r>
            <a:r>
              <a:rPr lang="hr-HR" sz="2000" dirty="0" smtClean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hr-HR" dirty="0" smtClean="0">
                <a:sym typeface="Wingdings" panose="05000000000000000000" pitchFamily="2" charset="2"/>
              </a:rPr>
              <a:t>decentralizirane bibliografske obrade - Integrirani knjižnični sustav </a:t>
            </a:r>
            <a:r>
              <a:rPr lang="hr-HR" i="1" dirty="0" err="1" smtClean="0">
                <a:sym typeface="Wingdings" panose="05000000000000000000" pitchFamily="2" charset="2"/>
              </a:rPr>
              <a:t>Aleph</a:t>
            </a:r>
            <a:endParaRPr lang="hr-HR" i="1" dirty="0">
              <a:sym typeface="Wingdings" panose="05000000000000000000" pitchFamily="2" charset="2"/>
            </a:endParaRPr>
          </a:p>
          <a:p>
            <a:pPr lvl="2"/>
            <a:r>
              <a:rPr lang="hr-HR" dirty="0" smtClean="0">
                <a:sym typeface="Wingdings" panose="05000000000000000000" pitchFamily="2" charset="2"/>
              </a:rPr>
              <a:t>distribuiranih izvora: repozitoriji, elektronički izvori, knjižnični katalozi</a:t>
            </a:r>
          </a:p>
          <a:p>
            <a:pPr marL="914400" lvl="2" indent="0">
              <a:buNone/>
            </a:pPr>
            <a:endParaRPr lang="hr-HR" sz="1600" dirty="0" smtClean="0">
              <a:sym typeface="Wingdings" panose="05000000000000000000" pitchFamily="2" charset="2"/>
            </a:endParaRPr>
          </a:p>
          <a:p>
            <a:pPr lvl="1"/>
            <a:r>
              <a:rPr lang="hr-HR" sz="2000" dirty="0" smtClean="0">
                <a:sym typeface="Wingdings" panose="05000000000000000000" pitchFamily="2" charset="2"/>
              </a:rPr>
              <a:t>Integracija knjižničnih fondova temeljenih na </a:t>
            </a:r>
            <a:r>
              <a:rPr lang="hr-HR" sz="2000" b="1" dirty="0" smtClean="0">
                <a:sym typeface="Wingdings" panose="05000000000000000000" pitchFamily="2" charset="2"/>
              </a:rPr>
              <a:t>različitim formatima i </a:t>
            </a:r>
            <a:r>
              <a:rPr lang="hr-HR" sz="2000" b="1" dirty="0" err="1" smtClean="0">
                <a:sym typeface="Wingdings" panose="05000000000000000000" pitchFamily="2" charset="2"/>
              </a:rPr>
              <a:t>metapodatkovnim</a:t>
            </a:r>
            <a:r>
              <a:rPr lang="hr-HR" sz="2000" b="1" dirty="0" smtClean="0">
                <a:sym typeface="Wingdings" panose="05000000000000000000" pitchFamily="2" charset="2"/>
              </a:rPr>
              <a:t> shemama</a:t>
            </a:r>
            <a:r>
              <a:rPr lang="hr-HR" sz="2000" dirty="0" smtClean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hr-HR" dirty="0" smtClean="0">
                <a:sym typeface="Wingdings" panose="05000000000000000000" pitchFamily="2" charset="2"/>
              </a:rPr>
              <a:t>MARC 21</a:t>
            </a:r>
          </a:p>
          <a:p>
            <a:pPr lvl="2"/>
            <a:r>
              <a:rPr lang="hr-HR" dirty="0" smtClean="0">
                <a:sym typeface="Wingdings" panose="05000000000000000000" pitchFamily="2" charset="2"/>
              </a:rPr>
              <a:t>UNIMARC</a:t>
            </a:r>
          </a:p>
          <a:p>
            <a:pPr lvl="2"/>
            <a:r>
              <a:rPr lang="hr-HR" dirty="0" smtClean="0">
                <a:sym typeface="Wingdings" panose="05000000000000000000" pitchFamily="2" charset="2"/>
              </a:rPr>
              <a:t>Dublin </a:t>
            </a:r>
            <a:r>
              <a:rPr lang="hr-HR" dirty="0">
                <a:sym typeface="Wingdings" panose="05000000000000000000" pitchFamily="2" charset="2"/>
              </a:rPr>
              <a:t>Core, </a:t>
            </a:r>
            <a:r>
              <a:rPr lang="hr-HR" dirty="0" err="1">
                <a:sym typeface="Wingdings" panose="05000000000000000000" pitchFamily="2" charset="2"/>
              </a:rPr>
              <a:t>Metadata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Object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Description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err="1">
                <a:sym typeface="Wingdings" panose="05000000000000000000" pitchFamily="2" charset="2"/>
              </a:rPr>
              <a:t>Schema</a:t>
            </a:r>
            <a:r>
              <a:rPr lang="hr-HR" dirty="0">
                <a:sym typeface="Wingdings" panose="05000000000000000000" pitchFamily="2" charset="2"/>
              </a:rPr>
              <a:t> </a:t>
            </a:r>
            <a:r>
              <a:rPr lang="hr-HR" dirty="0" smtClean="0">
                <a:sym typeface="Wingdings" panose="05000000000000000000" pitchFamily="2" charset="2"/>
              </a:rPr>
              <a:t>(MODS)</a:t>
            </a:r>
          </a:p>
          <a:p>
            <a:pPr marL="914400" lvl="2" indent="0">
              <a:buNone/>
            </a:pPr>
            <a:endParaRPr lang="hr-HR" sz="1600" dirty="0" smtClean="0">
              <a:sym typeface="Wingdings" panose="05000000000000000000" pitchFamily="2" charset="2"/>
            </a:endParaRPr>
          </a:p>
          <a:p>
            <a:pPr lvl="1"/>
            <a:r>
              <a:rPr lang="hr-HR" sz="2000" dirty="0">
                <a:sym typeface="Wingdings" panose="05000000000000000000" pitchFamily="2" charset="2"/>
              </a:rPr>
              <a:t>Omogućiti</a:t>
            </a:r>
            <a:r>
              <a:rPr lang="hr-HR" sz="2000" b="1" dirty="0">
                <a:sym typeface="Wingdings" panose="05000000000000000000" pitchFamily="2" charset="2"/>
              </a:rPr>
              <a:t> integrirano pretraživanje te pronalaženje informacija</a:t>
            </a:r>
          </a:p>
          <a:p>
            <a:pPr lvl="2"/>
            <a:r>
              <a:rPr lang="hr-HR" dirty="0">
                <a:sym typeface="Wingdings" panose="05000000000000000000" pitchFamily="2" charset="2"/>
              </a:rPr>
              <a:t>sadržaja </a:t>
            </a:r>
            <a:r>
              <a:rPr lang="hr-HR" dirty="0" smtClean="0">
                <a:sym typeface="Wingdings" panose="05000000000000000000" pitchFamily="2" charset="2"/>
              </a:rPr>
              <a:t>centralnog </a:t>
            </a:r>
            <a:r>
              <a:rPr lang="hr-HR" dirty="0">
                <a:sym typeface="Wingdings" panose="05000000000000000000" pitchFamily="2" charset="2"/>
              </a:rPr>
              <a:t>indeksa i </a:t>
            </a:r>
          </a:p>
          <a:p>
            <a:pPr lvl="2"/>
            <a:r>
              <a:rPr lang="hr-HR" dirty="0">
                <a:sym typeface="Wingdings" panose="05000000000000000000" pitchFamily="2" charset="2"/>
              </a:rPr>
              <a:t>sadržaja koji se ne mogu integrirati u </a:t>
            </a:r>
            <a:r>
              <a:rPr lang="hr-HR" dirty="0" smtClean="0">
                <a:sym typeface="Wingdings" panose="05000000000000000000" pitchFamily="2" charset="2"/>
              </a:rPr>
              <a:t>centralni </a:t>
            </a:r>
            <a:r>
              <a:rPr lang="hr-HR" dirty="0">
                <a:sym typeface="Wingdings" panose="05000000000000000000" pitchFamily="2" charset="2"/>
              </a:rPr>
              <a:t>indeks: komercijalne baze </a:t>
            </a:r>
            <a:r>
              <a:rPr lang="hr-HR" dirty="0" smtClean="0">
                <a:sym typeface="Wingdings" panose="05000000000000000000" pitchFamily="2" charset="2"/>
              </a:rPr>
              <a:t>podataka i dr.</a:t>
            </a:r>
          </a:p>
          <a:p>
            <a:pPr marL="914400" lvl="2" indent="0">
              <a:buNone/>
            </a:pPr>
            <a:endParaRPr lang="hr-HR" sz="1600" dirty="0" smtClean="0">
              <a:sym typeface="Wingdings" panose="05000000000000000000" pitchFamily="2" charset="2"/>
            </a:endParaRPr>
          </a:p>
          <a:p>
            <a:pPr lvl="1"/>
            <a:r>
              <a:rPr lang="hr-HR" sz="2000" dirty="0" smtClean="0"/>
              <a:t>Integrirati knjižnične fondove </a:t>
            </a:r>
            <a:r>
              <a:rPr lang="hr-HR" sz="2000" b="1" dirty="0" smtClean="0"/>
              <a:t>iskazujući:</a:t>
            </a:r>
            <a:endParaRPr lang="hr-HR" sz="2000" b="1" dirty="0"/>
          </a:p>
          <a:p>
            <a:pPr lvl="2"/>
            <a:r>
              <a:rPr lang="hr-HR" dirty="0" err="1" smtClean="0"/>
              <a:t>deduplicirani</a:t>
            </a:r>
            <a:r>
              <a:rPr lang="hr-HR" dirty="0" smtClean="0"/>
              <a:t> bibliografski zapis s objedinjenim podacima o posjedovanju</a:t>
            </a:r>
          </a:p>
          <a:p>
            <a:pPr lvl="2"/>
            <a:r>
              <a:rPr lang="hr-HR" dirty="0" smtClean="0"/>
              <a:t>prikaz cjelovitog bibliografskog opisa dostupnog temeljem poveznice na pojedinačnu lokaciju knjižnične građe</a:t>
            </a:r>
            <a:endParaRPr lang="hr-HR" dirty="0"/>
          </a:p>
          <a:p>
            <a:pPr lvl="2"/>
            <a:r>
              <a:rPr lang="hr-HR" dirty="0"/>
              <a:t>p</a:t>
            </a:r>
            <a:r>
              <a:rPr lang="hr-HR" dirty="0" smtClean="0"/>
              <a:t>odatke o posjedovanju i dostupnosti primjerka građe u realnom vremenu</a:t>
            </a:r>
          </a:p>
          <a:p>
            <a:pPr marL="914400" lvl="2" indent="0">
              <a:buNone/>
            </a:pPr>
            <a:endParaRPr lang="hr-HR" sz="1600" dirty="0"/>
          </a:p>
          <a:p>
            <a:pPr lvl="1"/>
            <a:r>
              <a:rPr lang="hr-HR" sz="2000" dirty="0" smtClean="0"/>
              <a:t>Integrirati knjižnične fondove </a:t>
            </a:r>
            <a:r>
              <a:rPr lang="hr-HR" sz="2000" b="1" dirty="0" smtClean="0"/>
              <a:t>uvažavajući:</a:t>
            </a:r>
          </a:p>
          <a:p>
            <a:pPr lvl="2"/>
            <a:r>
              <a:rPr lang="hr-HR" sz="2200" dirty="0" smtClean="0"/>
              <a:t>nacionalnu </a:t>
            </a:r>
            <a:r>
              <a:rPr lang="hr-HR" sz="2200" dirty="0" err="1" smtClean="0"/>
              <a:t>kataložnu</a:t>
            </a:r>
            <a:r>
              <a:rPr lang="hr-HR" sz="2200" dirty="0" smtClean="0"/>
              <a:t> tradiciju i praksu: višerazinski opis, analitička obrada građe</a:t>
            </a:r>
          </a:p>
          <a:p>
            <a:pPr lvl="2"/>
            <a:r>
              <a:rPr lang="hr-HR" sz="2200" dirty="0" smtClean="0"/>
              <a:t>suvremene trendove: prema novom nacionalnom </a:t>
            </a:r>
            <a:r>
              <a:rPr lang="hr-HR" sz="2200" dirty="0" err="1" smtClean="0"/>
              <a:t>kataložnom</a:t>
            </a:r>
            <a:r>
              <a:rPr lang="hr-HR" sz="2200" dirty="0"/>
              <a:t> pravilniku, povezani podaci, </a:t>
            </a:r>
            <a:r>
              <a:rPr lang="hr-HR" sz="2200" dirty="0" err="1" smtClean="0"/>
              <a:t>permalinkovi</a:t>
            </a:r>
            <a:r>
              <a:rPr lang="hr-HR" sz="2200" dirty="0" smtClean="0"/>
              <a:t>, trajni identifikatori</a:t>
            </a:r>
          </a:p>
        </p:txBody>
      </p:sp>
    </p:spTree>
    <p:extLst>
      <p:ext uri="{BB962C8B-B14F-4D97-AF65-F5344CB8AC3E}">
        <p14:creationId xmlns:p14="http://schemas.microsoft.com/office/powerpoint/2010/main" val="27928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ravokutnik 58"/>
          <p:cNvSpPr/>
          <p:nvPr/>
        </p:nvSpPr>
        <p:spPr>
          <a:xfrm>
            <a:off x="7374612" y="2498276"/>
            <a:ext cx="4326169" cy="31032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3" name="Dijagram toka: Odluka 112"/>
          <p:cNvSpPr/>
          <p:nvPr/>
        </p:nvSpPr>
        <p:spPr>
          <a:xfrm>
            <a:off x="5863456" y="3374437"/>
            <a:ext cx="1345291" cy="970966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Zaobljeni pravokutnik 24"/>
          <p:cNvSpPr/>
          <p:nvPr/>
        </p:nvSpPr>
        <p:spPr>
          <a:xfrm>
            <a:off x="3180838" y="3888331"/>
            <a:ext cx="2722908" cy="1786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Zaobljeni pravokutnik 15"/>
          <p:cNvSpPr/>
          <p:nvPr/>
        </p:nvSpPr>
        <p:spPr>
          <a:xfrm>
            <a:off x="3182457" y="2059571"/>
            <a:ext cx="2703648" cy="17901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/>
                </a:solidFill>
              </a:rPr>
              <a:t>Skupni katalog – model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5845" y="1577670"/>
            <a:ext cx="2929655" cy="45660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b="1" dirty="0" smtClean="0"/>
              <a:t>Model skupnoga kataloga: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usluga pronalaženja informacija iz distribuiranih bibliografskih baza i indeksa znanstvenih i visokovrijednih elektroničkih izvora, koji nastaju bilo centraliziranom, decentraliziranom ili distribuiranom obradom, a čija se integracija temelji na centraliziranom bibliografskom i normativnom nadzoru,  izgradnji centralnog indeksa te uspostavi integriranog pretraživanja</a:t>
            </a:r>
            <a:endParaRPr lang="hr-HR" sz="1000" dirty="0"/>
          </a:p>
          <a:p>
            <a:pPr marL="457200" lvl="1" indent="0">
              <a:buNone/>
            </a:pPr>
            <a:endParaRPr lang="hr-HR" sz="1600" dirty="0" smtClean="0">
              <a:sym typeface="Wingdings" panose="05000000000000000000" pitchFamily="2" charset="2"/>
            </a:endParaRPr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4" name="Valjak 3"/>
          <p:cNvSpPr/>
          <p:nvPr/>
        </p:nvSpPr>
        <p:spPr>
          <a:xfrm>
            <a:off x="7473445" y="3205791"/>
            <a:ext cx="1088275" cy="174746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7442612" y="3720946"/>
            <a:ext cx="1152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>
                <a:solidFill>
                  <a:schemeClr val="bg1"/>
                </a:solidFill>
              </a:rPr>
              <a:t>CENTRALNI INDEKS</a:t>
            </a:r>
          </a:p>
          <a:p>
            <a:pPr algn="ctr"/>
            <a:r>
              <a:rPr lang="hr-HR" sz="1600" dirty="0" err="1" smtClean="0">
                <a:solidFill>
                  <a:schemeClr val="bg1"/>
                </a:solidFill>
              </a:rPr>
              <a:t>Solr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6" name="Valjak 5"/>
          <p:cNvSpPr/>
          <p:nvPr/>
        </p:nvSpPr>
        <p:spPr>
          <a:xfrm>
            <a:off x="4083978" y="2626242"/>
            <a:ext cx="473835" cy="57954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Valjak 6"/>
          <p:cNvSpPr/>
          <p:nvPr/>
        </p:nvSpPr>
        <p:spPr>
          <a:xfrm>
            <a:off x="4657624" y="2626242"/>
            <a:ext cx="495300" cy="57954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Valjak 7"/>
          <p:cNvSpPr/>
          <p:nvPr/>
        </p:nvSpPr>
        <p:spPr>
          <a:xfrm>
            <a:off x="3491550" y="2626242"/>
            <a:ext cx="486714" cy="57954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3456134" y="2842071"/>
            <a:ext cx="521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NSK01</a:t>
            </a:r>
            <a:endParaRPr lang="hr-HR" sz="10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045880" y="2855710"/>
            <a:ext cx="521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 smtClean="0"/>
              <a:t>NSK10</a:t>
            </a:r>
            <a:endParaRPr lang="hr-HR" sz="10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612550" y="2855710"/>
            <a:ext cx="5918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dirty="0" smtClean="0"/>
              <a:t>ZAG01</a:t>
            </a:r>
            <a:endParaRPr lang="hr-HR" sz="1000" dirty="0"/>
          </a:p>
        </p:txBody>
      </p:sp>
      <p:sp>
        <p:nvSpPr>
          <p:cNvPr id="12" name="Pravokutnik s odsječenim zaobljenim jednim kutom 11"/>
          <p:cNvSpPr/>
          <p:nvPr/>
        </p:nvSpPr>
        <p:spPr>
          <a:xfrm>
            <a:off x="3456134" y="3424731"/>
            <a:ext cx="1803728" cy="880990"/>
          </a:xfrm>
          <a:prstGeom prst="snip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Sustavni redakcijski nadzor /</a:t>
            </a:r>
          </a:p>
          <a:p>
            <a:pPr algn="ctr"/>
            <a:r>
              <a:rPr lang="hr-HR" sz="1200" dirty="0" smtClean="0"/>
              <a:t>Centralni bibliografski i normativni nadzor</a:t>
            </a:r>
            <a:endParaRPr lang="hr-HR" sz="1200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5959535" y="3703483"/>
            <a:ext cx="128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err="1" smtClean="0">
                <a:solidFill>
                  <a:srgbClr val="FF0000"/>
                </a:solidFill>
              </a:rPr>
              <a:t>Deduplikacija</a:t>
            </a:r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5" name="Valjak 14"/>
          <p:cNvSpPr/>
          <p:nvPr/>
        </p:nvSpPr>
        <p:spPr>
          <a:xfrm>
            <a:off x="3808678" y="4673982"/>
            <a:ext cx="521594" cy="6181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kstniOkvir 16"/>
          <p:cNvSpPr txBox="1"/>
          <p:nvPr/>
        </p:nvSpPr>
        <p:spPr>
          <a:xfrm>
            <a:off x="3146502" y="2087339"/>
            <a:ext cx="23635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r-HR" sz="1400" b="1" dirty="0"/>
              <a:t>Integrirani knjižnični sustav </a:t>
            </a:r>
            <a:r>
              <a:rPr lang="hr-HR" sz="1400" b="1" dirty="0" err="1"/>
              <a:t>Aleph</a:t>
            </a:r>
            <a:endParaRPr lang="hr-HR" sz="1400" b="1" dirty="0"/>
          </a:p>
          <a:p>
            <a:endParaRPr lang="hr-HR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3815306" y="5300350"/>
            <a:ext cx="521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err="1" smtClean="0"/>
              <a:t>Zaki</a:t>
            </a:r>
            <a:endParaRPr lang="hr-HR" sz="1400" b="1" dirty="0"/>
          </a:p>
        </p:txBody>
      </p:sp>
      <p:sp>
        <p:nvSpPr>
          <p:cNvPr id="21" name="Valjak 20"/>
          <p:cNvSpPr/>
          <p:nvPr/>
        </p:nvSpPr>
        <p:spPr>
          <a:xfrm>
            <a:off x="4389770" y="4678369"/>
            <a:ext cx="521594" cy="6181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kstniOkvir 21"/>
          <p:cNvSpPr txBox="1"/>
          <p:nvPr/>
        </p:nvSpPr>
        <p:spPr>
          <a:xfrm>
            <a:off x="4343390" y="5304737"/>
            <a:ext cx="702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err="1" smtClean="0"/>
              <a:t>Metel</a:t>
            </a:r>
            <a:endParaRPr lang="hr-HR" sz="1400" b="1" dirty="0"/>
          </a:p>
        </p:txBody>
      </p:sp>
      <p:sp>
        <p:nvSpPr>
          <p:cNvPr id="23" name="Valjak 22"/>
          <p:cNvSpPr/>
          <p:nvPr/>
        </p:nvSpPr>
        <p:spPr>
          <a:xfrm>
            <a:off x="4973190" y="4680610"/>
            <a:ext cx="521594" cy="6181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TekstniOkvir 23"/>
          <p:cNvSpPr txBox="1"/>
          <p:nvPr/>
        </p:nvSpPr>
        <p:spPr>
          <a:xfrm>
            <a:off x="4944374" y="5306978"/>
            <a:ext cx="723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err="1" smtClean="0"/>
              <a:t>Crolist</a:t>
            </a:r>
            <a:endParaRPr lang="hr-HR" sz="1400" b="1" dirty="0"/>
          </a:p>
        </p:txBody>
      </p:sp>
      <p:cxnSp>
        <p:nvCxnSpPr>
          <p:cNvPr id="29" name="Ravni poveznik sa strelicom 28"/>
          <p:cNvCxnSpPr/>
          <p:nvPr/>
        </p:nvCxnSpPr>
        <p:spPr>
          <a:xfrm flipV="1">
            <a:off x="4055569" y="4299100"/>
            <a:ext cx="0" cy="368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sa strelicom 30"/>
          <p:cNvCxnSpPr/>
          <p:nvPr/>
        </p:nvCxnSpPr>
        <p:spPr>
          <a:xfrm>
            <a:off x="4159006" y="4334061"/>
            <a:ext cx="0" cy="333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sa strelicom 32"/>
          <p:cNvCxnSpPr/>
          <p:nvPr/>
        </p:nvCxnSpPr>
        <p:spPr>
          <a:xfrm flipV="1">
            <a:off x="4570325" y="4310117"/>
            <a:ext cx="0" cy="385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sa strelicom 34"/>
          <p:cNvCxnSpPr/>
          <p:nvPr/>
        </p:nvCxnSpPr>
        <p:spPr>
          <a:xfrm>
            <a:off x="4667719" y="4345078"/>
            <a:ext cx="0" cy="320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ni poveznik sa strelicom 36"/>
          <p:cNvCxnSpPr/>
          <p:nvPr/>
        </p:nvCxnSpPr>
        <p:spPr>
          <a:xfrm>
            <a:off x="5150711" y="4299100"/>
            <a:ext cx="794" cy="374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ni poveznik sa strelicom 38"/>
          <p:cNvCxnSpPr/>
          <p:nvPr/>
        </p:nvCxnSpPr>
        <p:spPr>
          <a:xfrm flipH="1" flipV="1">
            <a:off x="5233614" y="4301906"/>
            <a:ext cx="373" cy="422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ni poveznik sa strelicom 40"/>
          <p:cNvCxnSpPr/>
          <p:nvPr/>
        </p:nvCxnSpPr>
        <p:spPr>
          <a:xfrm>
            <a:off x="3736076" y="3205791"/>
            <a:ext cx="0" cy="218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ni poveznik sa strelicom 42"/>
          <p:cNvCxnSpPr/>
          <p:nvPr/>
        </p:nvCxnSpPr>
        <p:spPr>
          <a:xfrm flipV="1">
            <a:off x="3817983" y="3205791"/>
            <a:ext cx="0" cy="218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sa strelicom 44"/>
          <p:cNvCxnSpPr/>
          <p:nvPr/>
        </p:nvCxnSpPr>
        <p:spPr>
          <a:xfrm>
            <a:off x="4292667" y="3205791"/>
            <a:ext cx="0" cy="218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ni poveznik sa strelicom 46"/>
          <p:cNvCxnSpPr/>
          <p:nvPr/>
        </p:nvCxnSpPr>
        <p:spPr>
          <a:xfrm>
            <a:off x="4814401" y="3205791"/>
            <a:ext cx="0" cy="218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ni poveznik sa strelicom 48"/>
          <p:cNvCxnSpPr/>
          <p:nvPr/>
        </p:nvCxnSpPr>
        <p:spPr>
          <a:xfrm flipV="1">
            <a:off x="4906896" y="3205791"/>
            <a:ext cx="0" cy="218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ni poveznik sa strelicom 50"/>
          <p:cNvCxnSpPr/>
          <p:nvPr/>
        </p:nvCxnSpPr>
        <p:spPr>
          <a:xfrm flipV="1">
            <a:off x="4381279" y="3205791"/>
            <a:ext cx="0" cy="218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niOkvir 51"/>
          <p:cNvSpPr txBox="1"/>
          <p:nvPr/>
        </p:nvSpPr>
        <p:spPr>
          <a:xfrm>
            <a:off x="5208190" y="2906694"/>
            <a:ext cx="6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. . .</a:t>
            </a:r>
            <a:endParaRPr lang="hr-HR" dirty="0"/>
          </a:p>
        </p:txBody>
      </p:sp>
      <p:sp>
        <p:nvSpPr>
          <p:cNvPr id="56" name="Dijagram toka: Višestruki dokument 55"/>
          <p:cNvSpPr/>
          <p:nvPr/>
        </p:nvSpPr>
        <p:spPr>
          <a:xfrm>
            <a:off x="9289109" y="3921562"/>
            <a:ext cx="892471" cy="79003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7" name="Valjak 56"/>
          <p:cNvSpPr/>
          <p:nvPr/>
        </p:nvSpPr>
        <p:spPr>
          <a:xfrm>
            <a:off x="9289110" y="3171697"/>
            <a:ext cx="761706" cy="66310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/>
              <a:t>API</a:t>
            </a:r>
            <a:endParaRPr lang="hr-HR" sz="1600" dirty="0"/>
          </a:p>
        </p:txBody>
      </p:sp>
      <p:sp>
        <p:nvSpPr>
          <p:cNvPr id="58" name="TekstniOkvir 57"/>
          <p:cNvSpPr txBox="1"/>
          <p:nvPr/>
        </p:nvSpPr>
        <p:spPr>
          <a:xfrm>
            <a:off x="7585276" y="1983079"/>
            <a:ext cx="327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DISCOVERY SERVICE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0" name="TekstniOkvir 59"/>
          <p:cNvSpPr txBox="1"/>
          <p:nvPr/>
        </p:nvSpPr>
        <p:spPr>
          <a:xfrm>
            <a:off x="10378757" y="4061252"/>
            <a:ext cx="1076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 </a:t>
            </a:r>
            <a:r>
              <a:rPr lang="hr-HR" sz="1400" b="1" dirty="0" smtClean="0"/>
              <a:t>Repozitoriji</a:t>
            </a:r>
            <a:endParaRPr lang="hr-HR" sz="1400" b="1" dirty="0"/>
          </a:p>
        </p:txBody>
      </p:sp>
      <p:sp>
        <p:nvSpPr>
          <p:cNvPr id="61" name="TekstniOkvir 60"/>
          <p:cNvSpPr txBox="1"/>
          <p:nvPr/>
        </p:nvSpPr>
        <p:spPr>
          <a:xfrm>
            <a:off x="10411808" y="2967455"/>
            <a:ext cx="1288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Centralni indeks komercijalnih baza podataka</a:t>
            </a:r>
            <a:endParaRPr lang="hr-HR" sz="1400" b="1" dirty="0"/>
          </a:p>
        </p:txBody>
      </p:sp>
      <p:sp>
        <p:nvSpPr>
          <p:cNvPr id="62" name="TekstniOkvir 61"/>
          <p:cNvSpPr txBox="1"/>
          <p:nvPr/>
        </p:nvSpPr>
        <p:spPr>
          <a:xfrm>
            <a:off x="10417626" y="4719366"/>
            <a:ext cx="107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Skupni katalozi</a:t>
            </a:r>
            <a:endParaRPr lang="hr-HR" sz="1400" b="1" dirty="0"/>
          </a:p>
        </p:txBody>
      </p:sp>
      <p:sp>
        <p:nvSpPr>
          <p:cNvPr id="64" name="Ševron 63"/>
          <p:cNvSpPr/>
          <p:nvPr/>
        </p:nvSpPr>
        <p:spPr>
          <a:xfrm>
            <a:off x="10133719" y="3212101"/>
            <a:ext cx="250856" cy="322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65" name="Ševron 64"/>
          <p:cNvSpPr/>
          <p:nvPr/>
        </p:nvSpPr>
        <p:spPr>
          <a:xfrm>
            <a:off x="10210838" y="3995150"/>
            <a:ext cx="217220" cy="30777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66" name="Ševron 65"/>
          <p:cNvSpPr/>
          <p:nvPr/>
        </p:nvSpPr>
        <p:spPr>
          <a:xfrm>
            <a:off x="10181580" y="4886251"/>
            <a:ext cx="202995" cy="26819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cxnSp>
        <p:nvCxnSpPr>
          <p:cNvPr id="94" name="Ravni poveznik sa strelicom 93"/>
          <p:cNvCxnSpPr/>
          <p:nvPr/>
        </p:nvCxnSpPr>
        <p:spPr>
          <a:xfrm flipH="1">
            <a:off x="9023403" y="2898386"/>
            <a:ext cx="10586" cy="2121964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Valjak 106"/>
          <p:cNvSpPr/>
          <p:nvPr/>
        </p:nvSpPr>
        <p:spPr>
          <a:xfrm>
            <a:off x="9298687" y="4803520"/>
            <a:ext cx="827808" cy="66310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/>
              <a:t>Z39.50</a:t>
            </a:r>
            <a:endParaRPr lang="hr-HR" sz="1600" dirty="0"/>
          </a:p>
        </p:txBody>
      </p:sp>
      <p:sp>
        <p:nvSpPr>
          <p:cNvPr id="108" name="TekstniOkvir 107"/>
          <p:cNvSpPr txBox="1"/>
          <p:nvPr/>
        </p:nvSpPr>
        <p:spPr>
          <a:xfrm>
            <a:off x="9220580" y="4203365"/>
            <a:ext cx="1268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bg1"/>
                </a:solidFill>
              </a:rPr>
              <a:t>OAI-PMH</a:t>
            </a:r>
            <a:endParaRPr lang="hr-HR" sz="1600" dirty="0">
              <a:solidFill>
                <a:schemeClr val="bg1"/>
              </a:solidFill>
            </a:endParaRPr>
          </a:p>
        </p:txBody>
      </p:sp>
      <p:cxnSp>
        <p:nvCxnSpPr>
          <p:cNvPr id="40" name="Ravni poveznik sa strelicom 39"/>
          <p:cNvCxnSpPr>
            <a:stCxn id="113" idx="0"/>
          </p:cNvCxnSpPr>
          <p:nvPr/>
        </p:nvCxnSpPr>
        <p:spPr>
          <a:xfrm flipV="1">
            <a:off x="6536102" y="2967455"/>
            <a:ext cx="9915" cy="406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ni poveznik sa strelicom 43"/>
          <p:cNvCxnSpPr/>
          <p:nvPr/>
        </p:nvCxnSpPr>
        <p:spPr>
          <a:xfrm flipH="1">
            <a:off x="5759235" y="2967455"/>
            <a:ext cx="765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sa strelicom 47"/>
          <p:cNvCxnSpPr/>
          <p:nvPr/>
        </p:nvCxnSpPr>
        <p:spPr>
          <a:xfrm>
            <a:off x="5758519" y="2967455"/>
            <a:ext cx="0" cy="867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ni poveznik sa strelicom 52"/>
          <p:cNvCxnSpPr>
            <a:stCxn id="113" idx="1"/>
            <a:endCxn id="12" idx="0"/>
          </p:cNvCxnSpPr>
          <p:nvPr/>
        </p:nvCxnSpPr>
        <p:spPr>
          <a:xfrm flipH="1">
            <a:off x="5259862" y="3859920"/>
            <a:ext cx="603594" cy="53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ni poveznik sa strelicom 54"/>
          <p:cNvCxnSpPr/>
          <p:nvPr/>
        </p:nvCxnSpPr>
        <p:spPr>
          <a:xfrm>
            <a:off x="7168580" y="3857372"/>
            <a:ext cx="298436" cy="7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Valjak 85"/>
          <p:cNvSpPr/>
          <p:nvPr/>
        </p:nvSpPr>
        <p:spPr>
          <a:xfrm>
            <a:off x="3255997" y="4672144"/>
            <a:ext cx="521594" cy="6181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7" name="TekstniOkvir 86"/>
          <p:cNvSpPr txBox="1"/>
          <p:nvPr/>
        </p:nvSpPr>
        <p:spPr>
          <a:xfrm>
            <a:off x="3237487" y="5287495"/>
            <a:ext cx="615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err="1" smtClean="0"/>
              <a:t>Koha</a:t>
            </a:r>
            <a:endParaRPr lang="hr-HR" sz="1400" b="1" dirty="0"/>
          </a:p>
        </p:txBody>
      </p:sp>
      <p:cxnSp>
        <p:nvCxnSpPr>
          <p:cNvPr id="88" name="Ravni poveznik sa strelicom 87"/>
          <p:cNvCxnSpPr/>
          <p:nvPr/>
        </p:nvCxnSpPr>
        <p:spPr>
          <a:xfrm>
            <a:off x="3606325" y="4332223"/>
            <a:ext cx="0" cy="333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vni poveznik sa strelicom 88"/>
          <p:cNvCxnSpPr/>
          <p:nvPr/>
        </p:nvCxnSpPr>
        <p:spPr>
          <a:xfrm flipV="1">
            <a:off x="3502890" y="4319296"/>
            <a:ext cx="0" cy="368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kstniOkvir 90"/>
          <p:cNvSpPr txBox="1"/>
          <p:nvPr/>
        </p:nvSpPr>
        <p:spPr>
          <a:xfrm>
            <a:off x="5486236" y="4953256"/>
            <a:ext cx="6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. . .</a:t>
            </a:r>
            <a:endParaRPr lang="hr-HR" dirty="0"/>
          </a:p>
        </p:txBody>
      </p:sp>
      <p:cxnSp>
        <p:nvCxnSpPr>
          <p:cNvPr id="80" name="Ravni poveznik sa strelicom 79"/>
          <p:cNvCxnSpPr/>
          <p:nvPr/>
        </p:nvCxnSpPr>
        <p:spPr>
          <a:xfrm>
            <a:off x="6069001" y="2670310"/>
            <a:ext cx="108294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avni poveznik sa strelicom 81"/>
          <p:cNvCxnSpPr/>
          <p:nvPr/>
        </p:nvCxnSpPr>
        <p:spPr>
          <a:xfrm flipH="1">
            <a:off x="6039728" y="2771012"/>
            <a:ext cx="112323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avni poveznik sa strelicom 101"/>
          <p:cNvCxnSpPr/>
          <p:nvPr/>
        </p:nvCxnSpPr>
        <p:spPr>
          <a:xfrm>
            <a:off x="6089197" y="4871849"/>
            <a:ext cx="108294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avni poveznik sa strelicom 102"/>
          <p:cNvCxnSpPr/>
          <p:nvPr/>
        </p:nvCxnSpPr>
        <p:spPr>
          <a:xfrm flipH="1">
            <a:off x="6026873" y="4972551"/>
            <a:ext cx="112323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kstniOkvir 94"/>
          <p:cNvSpPr txBox="1"/>
          <p:nvPr/>
        </p:nvSpPr>
        <p:spPr>
          <a:xfrm>
            <a:off x="5913811" y="1424669"/>
            <a:ext cx="17415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Podaci o posjedovanju</a:t>
            </a:r>
            <a:br>
              <a:rPr lang="hr-HR" sz="1400" b="1" dirty="0" smtClean="0">
                <a:solidFill>
                  <a:srgbClr val="FF0000"/>
                </a:solidFill>
              </a:rPr>
            </a:br>
            <a:r>
              <a:rPr lang="hr-HR" sz="1400" b="1" dirty="0" smtClean="0">
                <a:solidFill>
                  <a:srgbClr val="FF0000"/>
                </a:solidFill>
              </a:rPr>
              <a:t>i dostupnosti primjerka</a:t>
            </a:r>
            <a:br>
              <a:rPr lang="hr-HR" sz="1400" b="1" dirty="0" smtClean="0">
                <a:solidFill>
                  <a:srgbClr val="FF0000"/>
                </a:solidFill>
              </a:rPr>
            </a:br>
            <a:r>
              <a:rPr lang="hr-HR" sz="1400" b="1" dirty="0" smtClean="0">
                <a:solidFill>
                  <a:srgbClr val="FF0000"/>
                </a:solidFill>
              </a:rPr>
              <a:t>u realnom vremenu</a:t>
            </a:r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105" name="TekstniOkvir 104"/>
          <p:cNvSpPr txBox="1"/>
          <p:nvPr/>
        </p:nvSpPr>
        <p:spPr>
          <a:xfrm>
            <a:off x="5973235" y="5162805"/>
            <a:ext cx="16519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Podaci o posjedovanju</a:t>
            </a:r>
            <a:br>
              <a:rPr lang="hr-HR" sz="1400" b="1" dirty="0" smtClean="0">
                <a:solidFill>
                  <a:srgbClr val="FF0000"/>
                </a:solidFill>
              </a:rPr>
            </a:br>
            <a:r>
              <a:rPr lang="hr-HR" sz="1400" b="1" dirty="0" smtClean="0">
                <a:solidFill>
                  <a:srgbClr val="FF0000"/>
                </a:solidFill>
              </a:rPr>
              <a:t>i dostupnosti primjerka</a:t>
            </a:r>
            <a:br>
              <a:rPr lang="hr-HR" sz="1400" b="1" dirty="0" smtClean="0">
                <a:solidFill>
                  <a:srgbClr val="FF0000"/>
                </a:solidFill>
              </a:rPr>
            </a:br>
            <a:r>
              <a:rPr lang="hr-HR" sz="1400" b="1" dirty="0" smtClean="0">
                <a:solidFill>
                  <a:srgbClr val="FF0000"/>
                </a:solidFill>
              </a:rPr>
              <a:t>u realnom vremenu</a:t>
            </a:r>
            <a:endParaRPr lang="hr-HR" sz="1400" b="1" dirty="0">
              <a:solidFill>
                <a:srgbClr val="FF0000"/>
              </a:solidFill>
            </a:endParaRPr>
          </a:p>
        </p:txBody>
      </p:sp>
      <p:cxnSp>
        <p:nvCxnSpPr>
          <p:cNvPr id="109" name="Ravni poveznik sa strelicom 108"/>
          <p:cNvCxnSpPr/>
          <p:nvPr/>
        </p:nvCxnSpPr>
        <p:spPr>
          <a:xfrm>
            <a:off x="9023891" y="3534901"/>
            <a:ext cx="265218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avni poveznik sa strelicom 110"/>
          <p:cNvCxnSpPr/>
          <p:nvPr/>
        </p:nvCxnSpPr>
        <p:spPr>
          <a:xfrm>
            <a:off x="9023891" y="4483226"/>
            <a:ext cx="265218" cy="15642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vni poveznik sa strelicom 113"/>
          <p:cNvCxnSpPr/>
          <p:nvPr/>
        </p:nvCxnSpPr>
        <p:spPr>
          <a:xfrm>
            <a:off x="9013792" y="5020350"/>
            <a:ext cx="275317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avni poveznik sa strelicom 116"/>
          <p:cNvCxnSpPr>
            <a:stCxn id="4" idx="1"/>
          </p:cNvCxnSpPr>
          <p:nvPr/>
        </p:nvCxnSpPr>
        <p:spPr>
          <a:xfrm flipH="1" flipV="1">
            <a:off x="8017582" y="2830842"/>
            <a:ext cx="1" cy="374949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avni poveznik sa strelicom 119"/>
          <p:cNvCxnSpPr/>
          <p:nvPr/>
        </p:nvCxnSpPr>
        <p:spPr>
          <a:xfrm>
            <a:off x="8013482" y="2842071"/>
            <a:ext cx="1047740" cy="13639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avni poveznik sa strelicom 121"/>
          <p:cNvCxnSpPr/>
          <p:nvPr/>
        </p:nvCxnSpPr>
        <p:spPr>
          <a:xfrm flipV="1">
            <a:off x="8735285" y="2484132"/>
            <a:ext cx="0" cy="357939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kstniOkvir 122"/>
          <p:cNvSpPr txBox="1"/>
          <p:nvPr/>
        </p:nvSpPr>
        <p:spPr>
          <a:xfrm>
            <a:off x="3255997" y="1690688"/>
            <a:ext cx="250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Knjižnični programi - ILS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/>
                </a:solidFill>
              </a:rPr>
              <a:t>Skupni katalog - izbor programske platforme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767568"/>
            <a:ext cx="10515600" cy="4517117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 smtClean="0"/>
              <a:t>Analiza </a:t>
            </a:r>
            <a:r>
              <a:rPr lang="hr-HR" b="1" i="1" dirty="0" err="1" smtClean="0"/>
              <a:t>discovery</a:t>
            </a:r>
            <a:r>
              <a:rPr lang="hr-HR" b="1" dirty="0" smtClean="0"/>
              <a:t> servisa:</a:t>
            </a:r>
          </a:p>
          <a:p>
            <a:pPr lvl="1"/>
            <a:r>
              <a:rPr lang="hr-HR" i="1" dirty="0" err="1" smtClean="0"/>
              <a:t>ExLibris</a:t>
            </a:r>
            <a:r>
              <a:rPr lang="hr-HR" dirty="0" smtClean="0"/>
              <a:t>®</a:t>
            </a:r>
            <a:r>
              <a:rPr lang="hr-HR" i="1" dirty="0" smtClean="0"/>
              <a:t> </a:t>
            </a:r>
            <a:r>
              <a:rPr lang="hr-HR" i="1" dirty="0" err="1" smtClean="0"/>
              <a:t>Primo</a:t>
            </a:r>
            <a:r>
              <a:rPr lang="hr-HR" dirty="0" smtClean="0"/>
              <a:t>,</a:t>
            </a:r>
          </a:p>
          <a:p>
            <a:pPr lvl="1"/>
            <a:r>
              <a:rPr lang="hr-HR" i="1" dirty="0" smtClean="0"/>
              <a:t>EBSCO </a:t>
            </a:r>
            <a:r>
              <a:rPr lang="hr-HR" i="1" dirty="0" err="1" smtClean="0"/>
              <a:t>Discovery</a:t>
            </a:r>
            <a:r>
              <a:rPr lang="hr-HR" i="1" dirty="0" smtClean="0"/>
              <a:t> Service - EDS</a:t>
            </a:r>
            <a:r>
              <a:rPr lang="hr-HR" dirty="0" smtClean="0"/>
              <a:t>,</a:t>
            </a:r>
          </a:p>
          <a:p>
            <a:pPr lvl="1"/>
            <a:r>
              <a:rPr lang="hr-HR" i="1" dirty="0" err="1" smtClean="0"/>
              <a:t>Summon</a:t>
            </a:r>
            <a:r>
              <a:rPr lang="hr-HR" dirty="0" smtClean="0"/>
              <a:t>®, </a:t>
            </a:r>
            <a:r>
              <a:rPr lang="hr-HR" dirty="0" err="1" smtClean="0"/>
              <a:t>ProQuest</a:t>
            </a:r>
            <a:endParaRPr lang="hr-HR" dirty="0" smtClean="0"/>
          </a:p>
          <a:p>
            <a:pPr lvl="1"/>
            <a:r>
              <a:rPr lang="hr-HR" i="1" dirty="0" err="1" smtClean="0"/>
              <a:t>WorldCat</a:t>
            </a:r>
            <a:r>
              <a:rPr lang="hr-HR" dirty="0"/>
              <a:t>®</a:t>
            </a:r>
            <a:r>
              <a:rPr lang="hr-HR" i="1" dirty="0"/>
              <a:t> </a:t>
            </a:r>
            <a:r>
              <a:rPr lang="hr-HR" i="1" dirty="0" err="1"/>
              <a:t>Discovery</a:t>
            </a:r>
            <a:r>
              <a:rPr lang="hr-HR" i="1" dirty="0"/>
              <a:t> </a:t>
            </a:r>
            <a:r>
              <a:rPr lang="hr-HR" i="1" dirty="0" smtClean="0"/>
              <a:t>Service</a:t>
            </a:r>
            <a:r>
              <a:rPr lang="hr-HR" i="1" dirty="0"/>
              <a:t>, </a:t>
            </a:r>
            <a:r>
              <a:rPr lang="hr-HR" i="1" dirty="0" smtClean="0"/>
              <a:t>OCLC</a:t>
            </a:r>
            <a:r>
              <a:rPr lang="hr-HR" dirty="0" smtClean="0"/>
              <a:t>®</a:t>
            </a:r>
            <a:r>
              <a:rPr lang="hr-HR" i="1" dirty="0" smtClean="0"/>
              <a:t> </a:t>
            </a:r>
            <a:r>
              <a:rPr lang="hr-HR" dirty="0" smtClean="0"/>
              <a:t>te</a:t>
            </a:r>
          </a:p>
          <a:p>
            <a:pPr lvl="1"/>
            <a:r>
              <a:rPr lang="hr-HR" i="1" dirty="0" err="1" smtClean="0"/>
              <a:t>VuFind</a:t>
            </a:r>
            <a:r>
              <a:rPr lang="hr-HR" dirty="0"/>
              <a:t>, </a:t>
            </a:r>
            <a:r>
              <a:rPr lang="hr-HR" dirty="0" err="1"/>
              <a:t>Villanova</a:t>
            </a:r>
            <a:r>
              <a:rPr lang="hr-HR" dirty="0"/>
              <a:t> University</a:t>
            </a:r>
            <a:endParaRPr lang="hr-HR" dirty="0" smtClean="0"/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b="1" dirty="0" smtClean="0"/>
              <a:t>Odabir aplikacije:</a:t>
            </a:r>
          </a:p>
          <a:p>
            <a:pPr lvl="1"/>
            <a:r>
              <a:rPr lang="hr-HR" i="1" dirty="0" err="1" smtClean="0"/>
              <a:t>VuFind</a:t>
            </a:r>
            <a:r>
              <a:rPr lang="hr-HR" i="1" dirty="0"/>
              <a:t> </a:t>
            </a:r>
          </a:p>
          <a:p>
            <a:pPr lvl="1"/>
            <a:r>
              <a:rPr lang="hr-HR" dirty="0" smtClean="0"/>
              <a:t>Razlozi odabira:</a:t>
            </a:r>
          </a:p>
          <a:p>
            <a:pPr lvl="2"/>
            <a:r>
              <a:rPr lang="hr-HR" dirty="0"/>
              <a:t>ekonomičnost i </a:t>
            </a:r>
            <a:r>
              <a:rPr lang="hr-HR" dirty="0" smtClean="0"/>
              <a:t>racionalnost,</a:t>
            </a:r>
            <a:endParaRPr lang="hr-HR" dirty="0"/>
          </a:p>
          <a:p>
            <a:pPr lvl="2"/>
            <a:r>
              <a:rPr lang="hr-HR" dirty="0" smtClean="0"/>
              <a:t>otvorenost koda te razvoj servisa u skladu s nacionalnom bibliografskom tradicijom i </a:t>
            </a:r>
            <a:r>
              <a:rPr lang="hr-HR" dirty="0" err="1" smtClean="0"/>
              <a:t>kataložnom</a:t>
            </a:r>
            <a:r>
              <a:rPr lang="hr-HR" dirty="0" smtClean="0"/>
              <a:t> praksom,</a:t>
            </a:r>
          </a:p>
          <a:p>
            <a:pPr lvl="2"/>
            <a:r>
              <a:rPr lang="hr-HR" dirty="0" smtClean="0"/>
              <a:t>mogućnost razvoja funkcionalne povezanosti višerazinskih zapisa, analitičke obrade i sl.</a:t>
            </a:r>
          </a:p>
          <a:p>
            <a:pPr lvl="2"/>
            <a:r>
              <a:rPr lang="hr-HR" dirty="0" smtClean="0"/>
              <a:t>lokalni nadzor nad relevantnosti rezultata unutar centralnog indeksa,</a:t>
            </a:r>
          </a:p>
          <a:p>
            <a:pPr lvl="2"/>
            <a:r>
              <a:rPr lang="hr-HR" dirty="0" err="1" smtClean="0"/>
              <a:t>parsiranje</a:t>
            </a:r>
            <a:r>
              <a:rPr lang="hr-HR" dirty="0" smtClean="0"/>
              <a:t> podataka o dostupnosti primjerka u realnom vremenu,</a:t>
            </a:r>
          </a:p>
          <a:p>
            <a:pPr lvl="2"/>
            <a:r>
              <a:rPr lang="hr-HR" dirty="0" smtClean="0"/>
              <a:t>FRBR-</a:t>
            </a:r>
            <a:r>
              <a:rPr lang="hr-HR" dirty="0" err="1" smtClean="0"/>
              <a:t>izirani</a:t>
            </a:r>
            <a:r>
              <a:rPr lang="hr-HR" dirty="0" smtClean="0"/>
              <a:t> katalog,</a:t>
            </a:r>
          </a:p>
          <a:p>
            <a:pPr lvl="2"/>
            <a:r>
              <a:rPr lang="hr-HR" dirty="0" smtClean="0"/>
              <a:t>razvijena zajednica korisnika</a:t>
            </a:r>
          </a:p>
        </p:txBody>
      </p:sp>
    </p:spTree>
    <p:extLst>
      <p:ext uri="{BB962C8B-B14F-4D97-AF65-F5344CB8AC3E}">
        <p14:creationId xmlns:p14="http://schemas.microsoft.com/office/powerpoint/2010/main" val="33208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/>
                </a:solidFill>
              </a:rPr>
              <a:t>Skupni katalog – projektno planiranje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4850" y="1690688"/>
            <a:ext cx="6867498" cy="5064073"/>
          </a:xfrm>
        </p:spPr>
        <p:txBody>
          <a:bodyPr>
            <a:normAutofit fontScale="92500" lnSpcReduction="20000"/>
          </a:bodyPr>
          <a:lstStyle/>
          <a:p>
            <a:r>
              <a:rPr lang="hr-HR" sz="2200" b="1" dirty="0"/>
              <a:t>Projektni </a:t>
            </a:r>
            <a:r>
              <a:rPr lang="hr-HR" sz="2200" b="1" dirty="0" smtClean="0"/>
              <a:t>ciklusi (2016-2020):</a:t>
            </a:r>
          </a:p>
          <a:p>
            <a:pPr marL="457200" lvl="1" indent="0">
              <a:buNone/>
            </a:pPr>
            <a:r>
              <a:rPr lang="hr-HR" sz="1900" b="1" dirty="0" smtClean="0"/>
              <a:t>1</a:t>
            </a:r>
            <a:r>
              <a:rPr lang="hr-HR" sz="1900" b="1" dirty="0"/>
              <a:t>. faza: </a:t>
            </a:r>
            <a:r>
              <a:rPr lang="hr-HR" sz="1900" dirty="0"/>
              <a:t>skupni katalog Integriranog knjižničnog </a:t>
            </a:r>
            <a:r>
              <a:rPr lang="hr-HR" sz="1900" dirty="0" smtClean="0"/>
              <a:t>sustava</a:t>
            </a:r>
            <a:br>
              <a:rPr lang="hr-HR" sz="1900" dirty="0" smtClean="0"/>
            </a:br>
            <a:r>
              <a:rPr lang="hr-HR" sz="1900" dirty="0" smtClean="0"/>
              <a:t>              </a:t>
            </a:r>
            <a:r>
              <a:rPr lang="hr-HR" sz="1900" dirty="0"/>
              <a:t>NSK i </a:t>
            </a:r>
            <a:r>
              <a:rPr lang="hr-HR" sz="1900" dirty="0" smtClean="0"/>
              <a:t>ZAG;</a:t>
            </a:r>
            <a:endParaRPr lang="hr-HR" sz="1900" dirty="0"/>
          </a:p>
          <a:p>
            <a:pPr marL="457200" lvl="1" indent="0">
              <a:buNone/>
            </a:pPr>
            <a:r>
              <a:rPr lang="hr-HR" sz="1900" b="1" dirty="0"/>
              <a:t>2. faza: </a:t>
            </a:r>
            <a:r>
              <a:rPr lang="hr-HR" sz="1900" dirty="0" smtClean="0"/>
              <a:t>integracija ostalih </a:t>
            </a:r>
            <a:r>
              <a:rPr lang="hr-HR" sz="1900" dirty="0"/>
              <a:t>knjižnica </a:t>
            </a:r>
            <a:r>
              <a:rPr lang="hr-HR" sz="1900" dirty="0" smtClean="0"/>
              <a:t>Sveučilišta u Zagrebu</a:t>
            </a:r>
            <a:br>
              <a:rPr lang="hr-HR" sz="1900" dirty="0" smtClean="0"/>
            </a:br>
            <a:r>
              <a:rPr lang="hr-HR" sz="1900" dirty="0" smtClean="0"/>
              <a:t>              neovisno od programa i formata u upotrebi;</a:t>
            </a:r>
            <a:endParaRPr lang="hr-HR" sz="1900" dirty="0"/>
          </a:p>
          <a:p>
            <a:pPr marL="457200" lvl="1" indent="0">
              <a:buNone/>
            </a:pPr>
            <a:r>
              <a:rPr lang="hr-HR" sz="1900" b="1" dirty="0"/>
              <a:t>3. faza: </a:t>
            </a:r>
            <a:r>
              <a:rPr lang="hr-HR" sz="1900" dirty="0" smtClean="0"/>
              <a:t>integracija elektroničkih izvora;</a:t>
            </a:r>
          </a:p>
          <a:p>
            <a:pPr marL="457200" lvl="1" indent="0">
              <a:buNone/>
            </a:pPr>
            <a:r>
              <a:rPr lang="hr-HR" sz="1900" b="1" dirty="0" smtClean="0"/>
              <a:t>4</a:t>
            </a:r>
            <a:r>
              <a:rPr lang="hr-HR" sz="1900" b="1" dirty="0"/>
              <a:t>. faza: </a:t>
            </a:r>
            <a:r>
              <a:rPr lang="hr-HR" sz="1900" dirty="0" smtClean="0"/>
              <a:t>uspostava</a:t>
            </a:r>
            <a:r>
              <a:rPr lang="hr-HR" sz="1900" b="1" dirty="0" smtClean="0"/>
              <a:t> </a:t>
            </a:r>
            <a:r>
              <a:rPr lang="hr-HR" sz="1900" dirty="0" smtClean="0"/>
              <a:t>integriranog pretraživanja s drugim</a:t>
            </a:r>
            <a:br>
              <a:rPr lang="hr-HR" sz="1900" dirty="0" smtClean="0"/>
            </a:br>
            <a:r>
              <a:rPr lang="hr-HR" sz="1900" dirty="0" smtClean="0"/>
              <a:t>              skupnim katalozima i katalozima sveučilišnih knjižnica</a:t>
            </a:r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sz="2300" b="1" dirty="0" smtClean="0"/>
              <a:t>Projektne aktivnosti funkcionalnog razvoja</a:t>
            </a:r>
          </a:p>
          <a:p>
            <a:pPr lvl="1"/>
            <a:r>
              <a:rPr lang="hr-HR" sz="1900" dirty="0" smtClean="0"/>
              <a:t>Kontinuirani razvoj procedure za </a:t>
            </a:r>
            <a:r>
              <a:rPr lang="hr-HR" sz="1900" dirty="0" err="1" smtClean="0"/>
              <a:t>deduplikaciju</a:t>
            </a:r>
            <a:r>
              <a:rPr lang="hr-HR" sz="1900" dirty="0" smtClean="0"/>
              <a:t> </a:t>
            </a:r>
          </a:p>
          <a:p>
            <a:pPr lvl="1"/>
            <a:r>
              <a:rPr lang="hr-HR" sz="1900" dirty="0" smtClean="0"/>
              <a:t>Provedba sustavnoga redakcijskog nadzora</a:t>
            </a:r>
          </a:p>
          <a:p>
            <a:pPr lvl="1"/>
            <a:r>
              <a:rPr lang="hr-HR" sz="1900" dirty="0" smtClean="0"/>
              <a:t>Kontinuirani razvoj procedure za preuzimanje podataka o primjerku u realnom vremenu</a:t>
            </a:r>
          </a:p>
          <a:p>
            <a:pPr lvl="1"/>
            <a:r>
              <a:rPr lang="hr-HR" sz="1900" dirty="0" smtClean="0"/>
              <a:t>Izrada procedure za </a:t>
            </a:r>
            <a:r>
              <a:rPr lang="hr-HR" sz="1900" dirty="0" err="1" smtClean="0"/>
              <a:t>mapiranje</a:t>
            </a:r>
            <a:r>
              <a:rPr lang="hr-HR" sz="1900" dirty="0" smtClean="0"/>
              <a:t> zapisa u UNIMARC formatu</a:t>
            </a:r>
          </a:p>
          <a:p>
            <a:pPr lvl="1"/>
            <a:r>
              <a:rPr lang="hr-HR" sz="1900" dirty="0" smtClean="0"/>
              <a:t>Uspostava centralnog bibliografskog i normativnog nadzora nad distribuiranim bibliografskim podacima u cilju provedbe procedure </a:t>
            </a:r>
            <a:r>
              <a:rPr lang="hr-HR" sz="1900" dirty="0" err="1" smtClean="0"/>
              <a:t>deduplikacije</a:t>
            </a:r>
            <a:r>
              <a:rPr lang="hr-HR" sz="1900" dirty="0" smtClean="0"/>
              <a:t> zapisa centralnog indeksa</a:t>
            </a:r>
          </a:p>
          <a:p>
            <a:pPr marL="457200" lvl="1" indent="0">
              <a:buNone/>
            </a:pPr>
            <a:r>
              <a:rPr lang="hr-HR" sz="1900" dirty="0" smtClean="0">
                <a:sym typeface="Wingdings" panose="05000000000000000000" pitchFamily="2" charset="2"/>
              </a:rPr>
              <a:t> stručni skup „</a:t>
            </a:r>
            <a:r>
              <a:rPr lang="hr-HR" sz="1900" b="1" dirty="0" smtClean="0">
                <a:sym typeface="Wingdings" panose="05000000000000000000" pitchFamily="2" charset="2"/>
              </a:rPr>
              <a:t>Knjižnični </a:t>
            </a:r>
            <a:r>
              <a:rPr lang="hr-HR" sz="1900" b="1" dirty="0">
                <a:sym typeface="Wingdings" panose="05000000000000000000" pitchFamily="2" charset="2"/>
              </a:rPr>
              <a:t>podaci: </a:t>
            </a:r>
            <a:r>
              <a:rPr lang="hr-HR" sz="1900" b="1" dirty="0" err="1">
                <a:sym typeface="Wingdings" panose="05000000000000000000" pitchFamily="2" charset="2"/>
              </a:rPr>
              <a:t>interoperabilnost</a:t>
            </a:r>
            <a:r>
              <a:rPr lang="hr-HR" sz="1900" b="1" dirty="0">
                <a:sym typeface="Wingdings" panose="05000000000000000000" pitchFamily="2" charset="2"/>
              </a:rPr>
              <a:t>, povezivanje </a:t>
            </a:r>
            <a:r>
              <a:rPr lang="hr-HR" sz="1900" b="1" dirty="0" smtClean="0">
                <a:sym typeface="Wingdings" panose="05000000000000000000" pitchFamily="2" charset="2"/>
              </a:rPr>
              <a:t>i razmjena”</a:t>
            </a:r>
            <a:endParaRPr lang="hr-HR" sz="1900" dirty="0" smtClean="0"/>
          </a:p>
          <a:p>
            <a:pPr lvl="1"/>
            <a:endParaRPr lang="hr-HR" sz="1900" dirty="0" smtClean="0"/>
          </a:p>
          <a:p>
            <a:pPr lvl="1"/>
            <a:endParaRPr lang="hr-HR" sz="1900" dirty="0" smtClean="0"/>
          </a:p>
          <a:p>
            <a:pPr lvl="1"/>
            <a:endParaRPr lang="hr-HR" sz="1900" dirty="0" smtClean="0"/>
          </a:p>
          <a:p>
            <a:pPr lvl="1"/>
            <a:endParaRPr lang="hr-HR" sz="1900" dirty="0" smtClean="0"/>
          </a:p>
        </p:txBody>
      </p:sp>
      <p:pic>
        <p:nvPicPr>
          <p:cNvPr id="5" name="Slika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496" y="1690688"/>
            <a:ext cx="4535715" cy="3697389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7482348" y="5560293"/>
            <a:ext cx="421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Portal </a:t>
            </a:r>
            <a:r>
              <a:rPr lang="hr-HR" b="1" dirty="0" err="1" smtClean="0"/>
              <a:t>Buki</a:t>
            </a:r>
            <a:endParaRPr lang="hr-HR" b="1" dirty="0" smtClean="0"/>
          </a:p>
          <a:p>
            <a:pPr algn="ctr"/>
            <a:r>
              <a:rPr lang="hr-HR" dirty="0" smtClean="0">
                <a:hlinkClick r:id="rId3"/>
              </a:rPr>
              <a:t>http://buki.nsk.hr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62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/>
                </a:solidFill>
              </a:rPr>
              <a:t>Skupni katalog – temeljne značajke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53029"/>
            <a:ext cx="6968613" cy="5471886"/>
          </a:xfrm>
        </p:spPr>
        <p:txBody>
          <a:bodyPr>
            <a:normAutofit fontScale="62500" lnSpcReduction="20000"/>
          </a:bodyPr>
          <a:lstStyle/>
          <a:p>
            <a:r>
              <a:rPr lang="hr-HR" b="1" dirty="0" smtClean="0"/>
              <a:t>Veličina centralnog indeksa:</a:t>
            </a:r>
          </a:p>
          <a:p>
            <a:pPr lvl="1"/>
            <a:r>
              <a:rPr lang="hr-HR" dirty="0" smtClean="0"/>
              <a:t>1 500 000 bibliografskih zapisa</a:t>
            </a:r>
          </a:p>
          <a:p>
            <a:r>
              <a:rPr lang="hr-HR" b="1" dirty="0" smtClean="0"/>
              <a:t>Integrirani knjižnični fondovi 47 visokoškolskih i specijalnih knjižnica</a:t>
            </a:r>
          </a:p>
          <a:p>
            <a:pPr lvl="1"/>
            <a:r>
              <a:rPr lang="hr-HR" b="1" dirty="0" smtClean="0"/>
              <a:t>Nacionalna i sveučilišna knjižnica u Zagrebu </a:t>
            </a:r>
            <a:r>
              <a:rPr lang="hr-HR" dirty="0" smtClean="0"/>
              <a:t>(</a:t>
            </a:r>
            <a:r>
              <a:rPr lang="hr-HR" b="1" dirty="0" smtClean="0"/>
              <a:t>1</a:t>
            </a:r>
            <a:r>
              <a:rPr lang="hr-HR" dirty="0" smtClean="0"/>
              <a:t>)</a:t>
            </a:r>
          </a:p>
          <a:p>
            <a:pPr lvl="1"/>
            <a:r>
              <a:rPr lang="hr-HR" b="1" dirty="0" smtClean="0"/>
              <a:t>Hrvatsko katoličko sveučilište </a:t>
            </a:r>
            <a:r>
              <a:rPr lang="hr-HR" dirty="0" smtClean="0"/>
              <a:t>(</a:t>
            </a:r>
            <a:r>
              <a:rPr lang="hr-HR" b="1" dirty="0" smtClean="0"/>
              <a:t>1</a:t>
            </a:r>
            <a:r>
              <a:rPr lang="hr-HR" dirty="0" smtClean="0"/>
              <a:t>)</a:t>
            </a:r>
          </a:p>
          <a:p>
            <a:pPr lvl="1"/>
            <a:r>
              <a:rPr lang="hr-HR" b="1" dirty="0" smtClean="0"/>
              <a:t>Sveučilište u Zagrebu: </a:t>
            </a:r>
            <a:r>
              <a:rPr lang="hr-HR" dirty="0" smtClean="0"/>
              <a:t>Akademija dramske umjetnosti, Akademija likovnih umjetnosti, Arhitektonski fakultet, Građevinski fakultet, Geodetski fakultet, Fakultet elektrotehnike i računarstva, Fakultet kemijskog inženjerstva i tehnologije, Fakultet prometnih znanosti, Fakultet strojarstva i brodogradnje, Farmaceutsko-biokemijski fakultet, Filozofski fakultet, Filozofski fakultet Družbe Isusove, Grafički fakultet, Medicinski fakultet, Škola narodnog zdravlja “Andrija Štampar”, Klinička bolnica Rebro, Metalurški fakultet, Sisak, Prirodoslovno-matematički fakultet - Kemijski odsjek, Prirodoslovno-matematički fakultet - Biološki odsjek, Prirodoslovno-matematički fakultet - Geofizički odsjek, Prirodoslovno-matematički fakultet - Geografski odsjek, Prirodoslovno-matematički fakultet - Geološki odsjek, Prirodoslovno-matematički fakultet - Fizički odsjek, Prehrambeno-biotehnološki fakultet, Rudarsko-geološko-naftni fakultet, Stomatološki fakultet, Šumarski fakultet, Učiteljski fakultet – Odsjek u Zagrebu, Učiteljski fakultet - Odsjek u Čakovcu, Učiteljski fakultet - Odsjek u Petrinji, Veterinarski fakultet (</a:t>
            </a:r>
            <a:r>
              <a:rPr lang="hr-HR" b="1" dirty="0" smtClean="0"/>
              <a:t>31</a:t>
            </a:r>
            <a:r>
              <a:rPr lang="hr-HR" dirty="0" smtClean="0"/>
              <a:t>)</a:t>
            </a:r>
          </a:p>
          <a:p>
            <a:pPr lvl="1"/>
            <a:r>
              <a:rPr lang="hr-HR" b="1" dirty="0" smtClean="0"/>
              <a:t>Znanstveni instituti: </a:t>
            </a:r>
            <a:r>
              <a:rPr lang="hr-HR" dirty="0" smtClean="0"/>
              <a:t>Ekonomski institut, Hrvatski institut za povijest, Hrvatski šumarski institut, Institut društvenih znanosti „Ivo Pilar“, Institut za antropologiju, Institut za etnologiju i folkloristiku, Institut za filozofiju, Institut za fiziku, Institut za hrvatski jezik i jezikoslovlje, Institut za razvoj i međunarodne odnose, „Končar“ – Institut za elektrotehniku, Staroslavenski institut (</a:t>
            </a:r>
            <a:r>
              <a:rPr lang="hr-HR" b="1" dirty="0" smtClean="0"/>
              <a:t>12</a:t>
            </a:r>
            <a:r>
              <a:rPr lang="hr-HR" dirty="0" smtClean="0"/>
              <a:t>)</a:t>
            </a:r>
          </a:p>
          <a:p>
            <a:pPr lvl="1"/>
            <a:r>
              <a:rPr lang="hr-HR" b="1" dirty="0" smtClean="0"/>
              <a:t>Veleučilišta: </a:t>
            </a:r>
            <a:r>
              <a:rPr lang="hr-HR" dirty="0" smtClean="0"/>
              <a:t>Veleučilište u Karlovcu, Veleučilište Velika Gorica (</a:t>
            </a:r>
            <a:r>
              <a:rPr lang="hr-HR" b="1" dirty="0" smtClean="0"/>
              <a:t>2</a:t>
            </a:r>
            <a:r>
              <a:rPr lang="hr-HR" dirty="0" smtClean="0"/>
              <a:t>)</a:t>
            </a:r>
          </a:p>
        </p:txBody>
      </p:sp>
      <p:sp>
        <p:nvSpPr>
          <p:cNvPr id="5" name="Oblačić s crtom 2 (crta isticanja) 4"/>
          <p:cNvSpPr/>
          <p:nvPr/>
        </p:nvSpPr>
        <p:spPr>
          <a:xfrm>
            <a:off x="8118912" y="2646984"/>
            <a:ext cx="3435145" cy="2249479"/>
          </a:xfrm>
          <a:prstGeom prst="accent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813" y="2492231"/>
            <a:ext cx="4163544" cy="250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2"/>
                </a:solidFill>
              </a:rPr>
              <a:t>Skupni katalog – temeljne značajke</a:t>
            </a:r>
            <a:endParaRPr lang="hr-HR" b="1" dirty="0">
              <a:solidFill>
                <a:schemeClr val="tx2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460" y="1447602"/>
            <a:ext cx="7514001" cy="5169507"/>
          </a:xfrm>
          <a:prstGeom prst="rect">
            <a:avLst/>
          </a:prstGeom>
        </p:spPr>
      </p:pic>
      <p:sp>
        <p:nvSpPr>
          <p:cNvPr id="6" name="Oblačić s crtom 1 (bez obruba) 5"/>
          <p:cNvSpPr/>
          <p:nvPr/>
        </p:nvSpPr>
        <p:spPr>
          <a:xfrm>
            <a:off x="5153183" y="4721699"/>
            <a:ext cx="2241754" cy="484239"/>
          </a:xfrm>
          <a:prstGeom prst="callout1">
            <a:avLst>
              <a:gd name="adj1" fmla="val 53267"/>
              <a:gd name="adj2" fmla="val -2631"/>
              <a:gd name="adj3" fmla="val 15039"/>
              <a:gd name="adj4" fmla="val -51053"/>
            </a:avLst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>
                <a:solidFill>
                  <a:schemeClr val="tx1"/>
                </a:solidFill>
              </a:rPr>
              <a:t>P</a:t>
            </a:r>
            <a:r>
              <a:rPr lang="hr-HR" sz="1400" b="1" dirty="0" smtClean="0">
                <a:solidFill>
                  <a:schemeClr val="tx1"/>
                </a:solidFill>
              </a:rPr>
              <a:t>oveznice na cjeloviti tekst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7" name="Oblačić s crtom 2 (bez obruba) 6"/>
          <p:cNvSpPr/>
          <p:nvPr/>
        </p:nvSpPr>
        <p:spPr>
          <a:xfrm>
            <a:off x="90950" y="1979658"/>
            <a:ext cx="1816510" cy="1111590"/>
          </a:xfrm>
          <a:prstGeom prst="callout2">
            <a:avLst>
              <a:gd name="adj1" fmla="val 109978"/>
              <a:gd name="adj2" fmla="val 62243"/>
              <a:gd name="adj3" fmla="val 192434"/>
              <a:gd name="adj4" fmla="val 63103"/>
              <a:gd name="adj5" fmla="val 230918"/>
              <a:gd name="adj6" fmla="val 159615"/>
            </a:avLst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err="1" smtClean="0">
                <a:solidFill>
                  <a:schemeClr val="tx1"/>
                </a:solidFill>
              </a:rPr>
              <a:t>Deduplicirani</a:t>
            </a:r>
            <a:r>
              <a:rPr lang="hr-HR" sz="1400" b="1" dirty="0" smtClean="0">
                <a:solidFill>
                  <a:schemeClr val="tx1"/>
                </a:solidFill>
              </a:rPr>
              <a:t> bibliografskih zapisi </a:t>
            </a:r>
            <a:r>
              <a:rPr lang="hr-HR" sz="1400" b="1" dirty="0">
                <a:solidFill>
                  <a:schemeClr val="tx1"/>
                </a:solidFill>
              </a:rPr>
              <a:t>s poveznicom na zapis pojedine knjižnice</a:t>
            </a:r>
          </a:p>
        </p:txBody>
      </p:sp>
      <p:sp>
        <p:nvSpPr>
          <p:cNvPr id="8" name="Oblačić s crtom 2 7"/>
          <p:cNvSpPr/>
          <p:nvPr/>
        </p:nvSpPr>
        <p:spPr>
          <a:xfrm>
            <a:off x="90950" y="4885101"/>
            <a:ext cx="2175388" cy="641675"/>
          </a:xfrm>
          <a:prstGeom prst="borderCallout2">
            <a:avLst>
              <a:gd name="adj1" fmla="val 65865"/>
              <a:gd name="adj2" fmla="val 102478"/>
              <a:gd name="adj3" fmla="val 47371"/>
              <a:gd name="adj4" fmla="val 116180"/>
              <a:gd name="adj5" fmla="val -212"/>
              <a:gd name="adj6" fmla="val 117454"/>
            </a:avLst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1"/>
                </a:solidFill>
              </a:rPr>
              <a:t>Integracija sadržaja iz vanjskih izvora podataka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9" name="Oblačić s crtom 1 (bez obruba) 8"/>
          <p:cNvSpPr/>
          <p:nvPr/>
        </p:nvSpPr>
        <p:spPr>
          <a:xfrm>
            <a:off x="9578057" y="4721698"/>
            <a:ext cx="1713332" cy="484239"/>
          </a:xfrm>
          <a:prstGeom prst="callout1">
            <a:avLst>
              <a:gd name="adj1" fmla="val 53267"/>
              <a:gd name="adj2" fmla="val -2631"/>
              <a:gd name="adj3" fmla="val -86484"/>
              <a:gd name="adj4" fmla="val -35264"/>
            </a:avLst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b="1" dirty="0" smtClean="0">
                <a:solidFill>
                  <a:schemeClr val="tx1"/>
                </a:solidFill>
              </a:rPr>
              <a:t>Facetna navigacija</a:t>
            </a:r>
            <a:endParaRPr lang="hr-H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1104</Words>
  <Application>Microsoft Office PowerPoint</Application>
  <PresentationFormat>Široki zaslon</PresentationFormat>
  <Paragraphs>170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sustava Office</vt:lpstr>
      <vt:lpstr>Skupni katalog knjižnica iz sustava znanosti i visokog obrazovanja Republike Hrvatske</vt:lpstr>
      <vt:lpstr>Testna inačica Skupnoga kataloga</vt:lpstr>
      <vt:lpstr>Skupni katalog – projektno planiranje</vt:lpstr>
      <vt:lpstr>Skupni katalog – ciljevi i zahtjevi</vt:lpstr>
      <vt:lpstr>Skupni katalog – model</vt:lpstr>
      <vt:lpstr>Skupni katalog - izbor programske platforme</vt:lpstr>
      <vt:lpstr>Skupni katalog – projektno planiranje</vt:lpstr>
      <vt:lpstr>Skupni katalog – temeljne značajke</vt:lpstr>
      <vt:lpstr>Skupni katalog – temeljne značajke</vt:lpstr>
      <vt:lpstr>Skupni katalog – temeljne značajke</vt:lpstr>
      <vt:lpstr>Skupni katalog – temeljne značajke</vt:lpstr>
      <vt:lpstr>Testna inačica Skupnoga kataloga</vt:lpstr>
    </vt:vector>
  </TitlesOfParts>
  <Company>Nacionalna i sveučilišna knjižnica u Zagrebu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Skupni katalog knjižnica iz sustava znanosti i visokog obrazovanja</dc:title>
  <dc:creator>Dijana Machala</dc:creator>
  <cp:lastModifiedBy>Dijana Machala</cp:lastModifiedBy>
  <cp:revision>71</cp:revision>
  <cp:lastPrinted>2017-05-18T10:40:52Z</cp:lastPrinted>
  <dcterms:created xsi:type="dcterms:W3CDTF">2017-05-15T11:28:23Z</dcterms:created>
  <dcterms:modified xsi:type="dcterms:W3CDTF">2017-05-18T13:27:00Z</dcterms:modified>
</cp:coreProperties>
</file>